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30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18288000" cy="10287000"/>
  <p:notesSz cx="6858000" cy="9144000"/>
  <p:embeddedFontLst>
    <p:embeddedFont>
      <p:font typeface="ABeeZee" panose="020B0604020202020204" charset="0"/>
      <p:regular r:id="rId50"/>
      <p:bold r:id="rId51"/>
      <p:italic r:id="rId52"/>
      <p:boldItalic r:id="rId53"/>
    </p:embeddedFont>
    <p:embeddedFont>
      <p:font typeface="Abril Fatface" panose="02000503000000020003" pitchFamily="2" charset="0"/>
      <p:regular r:id="rId54"/>
      <p:italic r:id="rId55"/>
    </p:embeddedFont>
    <p:embeddedFont>
      <p:font typeface="Amicale" panose="020B060402020202020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Montserrat 1" panose="020B0604020202020204" charset="0"/>
      <p:regular r:id="rId64"/>
      <p:bold r:id="rId65"/>
    </p:embeddedFont>
    <p:embeddedFont>
      <p:font typeface="Montserrat 2" panose="020B0604020202020204" charset="0"/>
      <p:regular r:id="rId66"/>
      <p:bold r:id="rId67"/>
      <p:italic r:id="rId68"/>
      <p:boldItalic r:id="rId69"/>
    </p:embeddedFont>
    <p:embeddedFont>
      <p:font typeface="Montserrat Extra-Bold" panose="020B0604020202020204" charset="0"/>
      <p:regular r:id="rId70"/>
      <p:bold r:id="rId71"/>
      <p:italic r:id="rId72"/>
      <p:boldItalic r:id="rId73"/>
    </p:embeddedFont>
    <p:embeddedFont>
      <p:font typeface="Montserrat Light" panose="00000400000000000000" pitchFamily="50" charset="0"/>
      <p:regular r:id="rId74"/>
      <p:bold r:id="rId75"/>
      <p:italic r:id="rId76"/>
      <p:boldItalic r:id="rId77"/>
    </p:embeddedFont>
    <p:embeddedFont>
      <p:font typeface="Montserrat Semi-Bold" panose="020B060402020202020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2" autoAdjust="0"/>
  </p:normalViewPr>
  <p:slideViewPr>
    <p:cSldViewPr>
      <p:cViewPr varScale="1">
        <p:scale>
          <a:sx n="85" d="100"/>
          <a:sy n="85" d="100"/>
        </p:scale>
        <p:origin x="117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ctuary.org/content/understanding-premium-rate-increases-private-long-term-care-insurance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efits.va.gov/pension/aid_attendancehousebound.asp" TargetMode="External"/><Relationship Id="rId7" Type="http://schemas.openxmlformats.org/officeDocument/2006/relationships/hyperlink" Target="http://www.shiptacenter.org/live" TargetMode="External"/><Relationship Id="rId2" Type="http://schemas.openxmlformats.org/officeDocument/2006/relationships/hyperlink" Target="https://longtermcare.acl.gov/the-basic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hs.gov/aging/long-term-care/index.html" TargetMode="External"/><Relationship Id="rId5" Type="http://schemas.openxmlformats.org/officeDocument/2006/relationships/hyperlink" Target="https://www.ltcfeds.com/" TargetMode="External"/><Relationship Id="rId4" Type="http://schemas.openxmlformats.org/officeDocument/2006/relationships/hyperlink" Target="https://www.naic.org/documents/prod_serv_consumer_ltc_lp.pdf?17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iptacenter.org/" TargetMode="External"/><Relationship Id="rId2" Type="http://schemas.openxmlformats.org/officeDocument/2006/relationships/hyperlink" Target="mailto:info@shiptacenter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hyperlink" Target="http://www.shiptacenter.org/liv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00125"/>
            <a:ext cx="8685234" cy="45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b="0" i="0" spc="392" dirty="0">
                <a:solidFill>
                  <a:srgbClr val="000000"/>
                </a:solidFill>
                <a:latin typeface="Montserrat 1"/>
              </a:rPr>
              <a:t>AUGUST 22, 2019, 2:00 PM ET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4907403"/>
            <a:ext cx="10105420" cy="5006034"/>
            <a:chOff x="0" y="0"/>
            <a:chExt cx="13473894" cy="6674712"/>
          </a:xfrm>
        </p:grpSpPr>
        <p:sp>
          <p:nvSpPr>
            <p:cNvPr id="4" name="TextBox 4"/>
            <p:cNvSpPr txBox="1"/>
            <p:nvPr/>
          </p:nvSpPr>
          <p:spPr>
            <a:xfrm>
              <a:off x="0" y="6081641"/>
              <a:ext cx="12244123" cy="593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b="0" i="0" spc="56" dirty="0">
                  <a:solidFill>
                    <a:srgbClr val="000000"/>
                  </a:solidFill>
                  <a:latin typeface="Montserrat 1"/>
                </a:rPr>
                <a:t>Bonnie Burns, Consultant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4800"/>
              <a:ext cx="13473894" cy="4968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60"/>
                </a:lnSpc>
              </a:pPr>
              <a:r>
                <a:rPr lang="en-US" sz="10400" b="0" i="0" spc="104" dirty="0">
                  <a:solidFill>
                    <a:srgbClr val="000000"/>
                  </a:solidFill>
                  <a:latin typeface="Abril Fatface"/>
                </a:rPr>
                <a:t>WEBCAST</a:t>
              </a:r>
            </a:p>
            <a:p>
              <a:pPr>
                <a:lnSpc>
                  <a:spcPts val="9360"/>
                </a:lnSpc>
              </a:pPr>
              <a:r>
                <a:rPr lang="en-US" sz="10400" b="0" i="0" spc="104" dirty="0">
                  <a:solidFill>
                    <a:srgbClr val="000000"/>
                  </a:solidFill>
                  <a:latin typeface="Abril Fatface"/>
                </a:rPr>
                <a:t>Long-Term Care Insurance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6EB5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10740" y="0"/>
            <a:ext cx="3416242" cy="34162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20352" y="5145574"/>
            <a:ext cx="9938948" cy="47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Men increasingly acting as caregivers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20352" y="7041315"/>
            <a:ext cx="9938948" cy="963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13% of gen-x (ages 38-53) --more than any other generation -- are serving as a caregiver for a senior.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20352" y="4010727"/>
            <a:ext cx="10967648" cy="97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THE "SANDWICH GENERATION" IS LIKELY TO BE BOTH THE RECEIVER AND THE PAYER OF CARE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20352" y="6353597"/>
            <a:ext cx="11043848" cy="484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2/3 OF CAREGIVERS WORK FULL OR PART TIME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6EB5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38453" r="28717"/>
          <a:stretch>
            <a:fillRect/>
          </a:stretch>
        </p:blipFill>
        <p:spPr>
          <a:xfrm>
            <a:off x="394726" y="-313912"/>
            <a:ext cx="5378169" cy="1091482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796855" y="-54914"/>
            <a:ext cx="3502618" cy="11341122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7320352" y="647255"/>
            <a:ext cx="9516396" cy="85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dirty="0">
                <a:solidFill>
                  <a:srgbClr val="056EB5"/>
                </a:solidFill>
                <a:latin typeface="Abril Fatface"/>
              </a:rPr>
              <a:t>Who Are the Caregivers?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20352" y="1888515"/>
            <a:ext cx="9516396" cy="161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sz="3400" b="0" i="0" spc="204" dirty="0">
                <a:solidFill>
                  <a:srgbClr val="000000"/>
                </a:solidFill>
                <a:latin typeface="Abril Fatface"/>
              </a:rPr>
              <a:t>Average caregiver is a 47 year-old woman, spending about 15 years providing care, often suffers from declining health.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69417" y="9343494"/>
            <a:ext cx="8789883" cy="67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0" i="0" dirty="0">
                <a:solidFill>
                  <a:srgbClr val="000000"/>
                </a:solidFill>
                <a:latin typeface="Montserrat 1"/>
              </a:rPr>
              <a:t>Source: From article for Benefitsnews.com by Bradd M. Chignoli, segment head of MetLife’s group benefits national accounts org.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66700" y="952500"/>
            <a:ext cx="5753100" cy="441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266700" y="5600700"/>
            <a:ext cx="5753100" cy="4381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6267450" y="952500"/>
            <a:ext cx="5753100" cy="441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6267450" y="5600700"/>
            <a:ext cx="5753100" cy="4381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12287250" y="952500"/>
            <a:ext cx="5753100" cy="441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>
            <a:off x="12287250" y="5600700"/>
            <a:ext cx="5753100" cy="4381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/>
          <p:cNvSpPr txBox="1"/>
          <p:nvPr/>
        </p:nvSpPr>
        <p:spPr>
          <a:xfrm>
            <a:off x="848858" y="3523993"/>
            <a:ext cx="503759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0" i="0" dirty="0">
                <a:solidFill>
                  <a:srgbClr val="000000"/>
                </a:solidFill>
                <a:latin typeface="Montserrat Light"/>
              </a:rPr>
              <a:t>CCRC's and "retirement homes" </a:t>
            </a:r>
          </a:p>
          <a:p>
            <a:pPr algn="l">
              <a:lnSpc>
                <a:spcPts val="3500"/>
              </a:lnSpc>
            </a:pPr>
            <a:r>
              <a:rPr lang="en-US" sz="2500" b="0" i="0" dirty="0">
                <a:solidFill>
                  <a:srgbClr val="000000"/>
                </a:solidFill>
                <a:latin typeface="Montserrat Light"/>
              </a:rPr>
              <a:t>Other residential and care arrangements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8858" y="1707348"/>
            <a:ext cx="4509927" cy="97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COMBINING HOUSE AND CARE</a:t>
            </a:r>
          </a:p>
        </p:txBody>
      </p:sp>
      <p:sp>
        <p:nvSpPr>
          <p:cNvPr id="10" name="AutoShape 10"/>
          <p:cNvSpPr/>
          <p:nvPr/>
        </p:nvSpPr>
        <p:spPr>
          <a:xfrm>
            <a:off x="848858" y="2962791"/>
            <a:ext cx="874922" cy="124026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11" name="Group 11"/>
          <p:cNvGrpSpPr/>
          <p:nvPr/>
        </p:nvGrpSpPr>
        <p:grpSpPr>
          <a:xfrm>
            <a:off x="6982958" y="1819709"/>
            <a:ext cx="4322085" cy="2799483"/>
            <a:chOff x="0" y="0"/>
            <a:chExt cx="5762780" cy="373264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166294"/>
              <a:ext cx="5762780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AKA = Reverse Mortgage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762780" cy="1952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HUD INSURED HOME EQUITY CONVERSION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256442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3002758" y="3233872"/>
            <a:ext cx="4322085" cy="134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Skilled nursing care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Aid and attendance benefits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02758" y="1829618"/>
            <a:ext cx="4322085" cy="48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VA BENEFITS</a:t>
            </a:r>
          </a:p>
        </p:txBody>
      </p:sp>
      <p:sp>
        <p:nvSpPr>
          <p:cNvPr id="17" name="AutoShape 17"/>
          <p:cNvSpPr/>
          <p:nvPr/>
        </p:nvSpPr>
        <p:spPr>
          <a:xfrm>
            <a:off x="13002758" y="2794377"/>
            <a:ext cx="874922" cy="124026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18" name="Group 18"/>
          <p:cNvGrpSpPr/>
          <p:nvPr/>
        </p:nvGrpSpPr>
        <p:grpSpPr>
          <a:xfrm>
            <a:off x="1028700" y="6600585"/>
            <a:ext cx="4322085" cy="2267430"/>
            <a:chOff x="0" y="0"/>
            <a:chExt cx="5762780" cy="302324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850113"/>
              <a:ext cx="5762780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Other state waiver programs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762780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MEDICAID</a:t>
              </a: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0" y="1248245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982958" y="6596737"/>
            <a:ext cx="4322085" cy="2275127"/>
            <a:chOff x="0" y="0"/>
            <a:chExt cx="5762780" cy="3033502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850113"/>
              <a:ext cx="5762780" cy="118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Part of all previous methods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762780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FAMILY CARE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0" y="1248245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2937215" y="6724419"/>
            <a:ext cx="4664985" cy="325778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Life &amp; annuities with LTCI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Stand alone LTCI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Individual or shared benefits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Partnership program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Federal or state employees 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LTCI programs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Cash value or loans from </a:t>
            </a:r>
            <a:br>
              <a:rPr lang="en-US" sz="2350" b="0" i="0" dirty="0">
                <a:solidFill>
                  <a:srgbClr val="000000"/>
                </a:solidFill>
                <a:latin typeface="Montserrat Light"/>
              </a:rPr>
            </a:b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	Life insurance</a:t>
            </a:r>
          </a:p>
          <a:p>
            <a:pPr algn="l">
              <a:lnSpc>
                <a:spcPts val="2820"/>
              </a:lnSpc>
            </a:pPr>
            <a:r>
              <a:rPr lang="en-US" sz="2350" b="0" i="0" dirty="0">
                <a:solidFill>
                  <a:srgbClr val="000000"/>
                </a:solidFill>
                <a:latin typeface="Montserrat Light"/>
              </a:rPr>
              <a:t>Life settlements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37215" y="5905500"/>
            <a:ext cx="4322085" cy="5324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INSURANCE</a:t>
            </a:r>
          </a:p>
        </p:txBody>
      </p:sp>
      <p:sp>
        <p:nvSpPr>
          <p:cNvPr id="28" name="AutoShape 28"/>
          <p:cNvSpPr/>
          <p:nvPr/>
        </p:nvSpPr>
        <p:spPr>
          <a:xfrm>
            <a:off x="12937215" y="6454871"/>
            <a:ext cx="874922" cy="120435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29" name="TextBox 29"/>
          <p:cNvSpPr txBox="1"/>
          <p:nvPr/>
        </p:nvSpPr>
        <p:spPr>
          <a:xfrm>
            <a:off x="2408273" y="86253"/>
            <a:ext cx="13852455" cy="73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b="1" i="0" spc="44" dirty="0">
                <a:solidFill>
                  <a:srgbClr val="FFFFFF"/>
                </a:solidFill>
                <a:latin typeface="Montserrat 1"/>
              </a:rPr>
              <a:t>Ways to pay for long-term care insurance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154" b="2649"/>
          <a:stretch>
            <a:fillRect/>
          </a:stretch>
        </p:blipFill>
        <p:spPr>
          <a:xfrm>
            <a:off x="125857" y="135416"/>
            <a:ext cx="18036285" cy="100161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015813"/>
            <a:ext cx="5096525" cy="2450913"/>
            <a:chOff x="0" y="0"/>
            <a:chExt cx="6795367" cy="3267884"/>
          </a:xfrm>
        </p:grpSpPr>
        <p:sp>
          <p:nvSpPr>
            <p:cNvPr id="3" name="TextBox 3"/>
            <p:cNvSpPr txBox="1"/>
            <p:nvPr/>
          </p:nvSpPr>
          <p:spPr>
            <a:xfrm>
              <a:off x="0" y="1998904"/>
              <a:ext cx="6795367" cy="1268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00000"/>
                  </a:solidFill>
                  <a:latin typeface="Montserrat Light"/>
                </a:rPr>
                <a:t>Weeding out obvious or potential risks.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795367" cy="1293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MEDICALLY UNDERWRITTEN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95738" y="6015813"/>
            <a:ext cx="5096525" cy="2450913"/>
            <a:chOff x="0" y="0"/>
            <a:chExt cx="6795367" cy="3267885"/>
          </a:xfrm>
        </p:grpSpPr>
        <p:sp>
          <p:nvSpPr>
            <p:cNvPr id="6" name="TextBox 6"/>
            <p:cNvSpPr txBox="1"/>
            <p:nvPr/>
          </p:nvSpPr>
          <p:spPr>
            <a:xfrm>
              <a:off x="0" y="1998904"/>
              <a:ext cx="6795367" cy="1268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00000"/>
                  </a:solidFill>
                  <a:latin typeface="Montserrat Light"/>
                </a:rPr>
                <a:t>Single women pay </a:t>
              </a:r>
            </a:p>
            <a:p>
              <a:pPr algn="ctr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00000"/>
                  </a:solidFill>
                  <a:latin typeface="Montserrat Light"/>
                </a:rPr>
                <a:t>40% more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795367" cy="1293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PRICED BY AGE </a:t>
              </a:r>
            </a:p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AND GENDER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62775" y="6015813"/>
            <a:ext cx="5096525" cy="2450913"/>
            <a:chOff x="0" y="0"/>
            <a:chExt cx="6795367" cy="3267884"/>
          </a:xfrm>
        </p:grpSpPr>
        <p:sp>
          <p:nvSpPr>
            <p:cNvPr id="9" name="TextBox 9"/>
            <p:cNvSpPr txBox="1"/>
            <p:nvPr/>
          </p:nvSpPr>
          <p:spPr>
            <a:xfrm>
              <a:off x="0" y="1998904"/>
              <a:ext cx="6795367" cy="1268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00000"/>
                  </a:solidFill>
                  <a:latin typeface="Montserrat Light"/>
                </a:rPr>
                <a:t>Not standardized and difficult to understand.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6795367" cy="1293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COMPLEX, LEGAL DOCUMENTS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65509" y="952933"/>
            <a:ext cx="14356982" cy="114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0" i="0" dirty="0">
                <a:solidFill>
                  <a:srgbClr val="056EB5"/>
                </a:solidFill>
                <a:latin typeface="Abril Fatface"/>
              </a:rPr>
              <a:t>Long-Term Care Insurance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65303" y="2319461"/>
            <a:ext cx="11370962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0" i="0" spc="200" dirty="0">
                <a:solidFill>
                  <a:srgbClr val="000000"/>
                </a:solidFill>
                <a:latin typeface="Montserrat Extra-Bold"/>
              </a:rPr>
              <a:t>LONG-TERM CARE INSURANCE IS STATE REGULATED INSURANCE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28700" y="4170188"/>
            <a:ext cx="16230600" cy="38100"/>
          </a:xfrm>
          <a:prstGeom prst="rect">
            <a:avLst/>
          </a:prstGeom>
          <a:solidFill>
            <a:srgbClr val="050707"/>
          </a:solidFill>
        </p:spPr>
      </p:sp>
      <p:sp>
        <p:nvSpPr>
          <p:cNvPr id="14" name="AutoShape 14"/>
          <p:cNvSpPr/>
          <p:nvPr/>
        </p:nvSpPr>
        <p:spPr>
          <a:xfrm>
            <a:off x="-361950" y="9639300"/>
            <a:ext cx="19011900" cy="64770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5" name="TextBox 15"/>
          <p:cNvSpPr txBox="1"/>
          <p:nvPr/>
        </p:nvSpPr>
        <p:spPr>
          <a:xfrm>
            <a:off x="3065303" y="3478336"/>
            <a:ext cx="12157393" cy="47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No two states have exactly the same rules and requirements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53644" y="4784349"/>
            <a:ext cx="13180712" cy="60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0" i="0" spc="200" dirty="0">
                <a:solidFill>
                  <a:srgbClr val="000000"/>
                </a:solidFill>
                <a:latin typeface="Abril Fatface"/>
              </a:rPr>
              <a:t>Long-Term care insurance products are: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9599" y="669925"/>
            <a:ext cx="15632895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0" i="0" spc="137" dirty="0">
                <a:solidFill>
                  <a:srgbClr val="056EB5"/>
                </a:solidFill>
                <a:latin typeface="Abril Fatface"/>
              </a:rPr>
              <a:t>Combination Products and Long-Term Care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3630" y="1444625"/>
            <a:ext cx="10027738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0" i="0" spc="170" dirty="0">
                <a:solidFill>
                  <a:srgbClr val="000000"/>
                </a:solidFill>
                <a:latin typeface="Montserrat Extra-Bold"/>
              </a:rPr>
              <a:t>IT'S ALL ABOUT MANAGING RISK</a:t>
            </a:r>
          </a:p>
        </p:txBody>
      </p:sp>
      <p:sp>
        <p:nvSpPr>
          <p:cNvPr id="4" name="AutoShape 4"/>
          <p:cNvSpPr/>
          <p:nvPr/>
        </p:nvSpPr>
        <p:spPr>
          <a:xfrm>
            <a:off x="760344" y="3179431"/>
            <a:ext cx="278975" cy="296431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5" name="Group 5"/>
          <p:cNvGrpSpPr/>
          <p:nvPr/>
        </p:nvGrpSpPr>
        <p:grpSpPr>
          <a:xfrm>
            <a:off x="1635267" y="3142109"/>
            <a:ext cx="12988703" cy="862633"/>
            <a:chOff x="0" y="0"/>
            <a:chExt cx="17318271" cy="1150178"/>
          </a:xfrm>
        </p:grpSpPr>
        <p:sp>
          <p:nvSpPr>
            <p:cNvPr id="6" name="TextBox 6"/>
            <p:cNvSpPr txBox="1"/>
            <p:nvPr/>
          </p:nvSpPr>
          <p:spPr>
            <a:xfrm>
              <a:off x="0" y="578697"/>
              <a:ext cx="17318271" cy="571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Accelerates payment of death benefit or annuity benefits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7318271" cy="595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000" b="1" i="0" spc="300" dirty="0">
                  <a:solidFill>
                    <a:srgbClr val="000000"/>
                  </a:solidFill>
                  <a:latin typeface="ABeeZee"/>
                </a:rPr>
                <a:t>LIFE INSURANCE OR ANNUITIES AND LONG-TERM CARE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5267" y="4308411"/>
            <a:ext cx="11493493" cy="1343014"/>
            <a:chOff x="0" y="0"/>
            <a:chExt cx="15324658" cy="1790686"/>
          </a:xfrm>
        </p:grpSpPr>
        <p:sp>
          <p:nvSpPr>
            <p:cNvPr id="9" name="TextBox 9"/>
            <p:cNvSpPr txBox="1"/>
            <p:nvPr/>
          </p:nvSpPr>
          <p:spPr>
            <a:xfrm>
              <a:off x="0" y="607296"/>
              <a:ext cx="15324658" cy="118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ADLs, or Cognitive Impairment triggers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Chronic or terminal illness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5324658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BENEFIT TRIGGERS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35267" y="5979626"/>
            <a:ext cx="11493493" cy="1307292"/>
            <a:chOff x="0" y="0"/>
            <a:chExt cx="15324658" cy="174305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559666"/>
              <a:ext cx="15324658" cy="118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Equal a percentage of death benefit (life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Equal a selected amount at time of sale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5324658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BENEFITS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35267" y="7521366"/>
            <a:ext cx="11493493" cy="862654"/>
            <a:chOff x="0" y="0"/>
            <a:chExt cx="15324658" cy="115020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578725"/>
              <a:ext cx="15324658" cy="571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Some are.... some aren't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5324658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TAX QUALIFIED (TQ)?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760344" y="4345733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8" name="AutoShape 18"/>
          <p:cNvSpPr/>
          <p:nvPr/>
        </p:nvSpPr>
        <p:spPr>
          <a:xfrm>
            <a:off x="760344" y="6016949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9" name="AutoShape 19"/>
          <p:cNvSpPr/>
          <p:nvPr/>
        </p:nvSpPr>
        <p:spPr>
          <a:xfrm>
            <a:off x="760344" y="7598561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20" name="TextBox 20"/>
          <p:cNvSpPr txBox="1"/>
          <p:nvPr/>
        </p:nvSpPr>
        <p:spPr>
          <a:xfrm>
            <a:off x="629599" y="2481712"/>
            <a:ext cx="11493493" cy="48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COMBINATION PRODUCTS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9599" y="8685737"/>
            <a:ext cx="11493493" cy="48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LIFE SETTLEMENTS</a:t>
            </a:r>
          </a:p>
        </p:txBody>
      </p:sp>
      <p:sp>
        <p:nvSpPr>
          <p:cNvPr id="22" name="AutoShape 22"/>
          <p:cNvSpPr/>
          <p:nvPr/>
        </p:nvSpPr>
        <p:spPr>
          <a:xfrm>
            <a:off x="760344" y="9446335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23" name="TextBox 23"/>
          <p:cNvSpPr txBox="1"/>
          <p:nvPr/>
        </p:nvSpPr>
        <p:spPr>
          <a:xfrm>
            <a:off x="1635267" y="9380438"/>
            <a:ext cx="6435718" cy="48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SELLING A DEATH BENEFIT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76600" y="0"/>
            <a:ext cx="2565400" cy="10287000"/>
            <a:chOff x="0" y="0"/>
            <a:chExt cx="342053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9428" r="9785"/>
            <a:stretch>
              <a:fillRect/>
            </a:stretch>
          </p:blipFill>
          <p:spPr>
            <a:xfrm>
              <a:off x="0" y="0"/>
              <a:ext cx="3420534" cy="4487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4607" r="24607"/>
            <a:stretch>
              <a:fillRect/>
            </a:stretch>
          </p:blipFill>
          <p:spPr>
            <a:xfrm>
              <a:off x="0" y="4614333"/>
              <a:ext cx="3420534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7707" r="41506"/>
            <a:stretch>
              <a:fillRect/>
            </a:stretch>
          </p:blipFill>
          <p:spPr>
            <a:xfrm>
              <a:off x="0" y="9228667"/>
              <a:ext cx="3420534" cy="448733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70045" y="1457325"/>
            <a:ext cx="12607855" cy="73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 i="0" spc="44" dirty="0">
                <a:solidFill>
                  <a:srgbClr val="000000"/>
                </a:solidFill>
                <a:latin typeface="Montserrat 1"/>
              </a:rPr>
              <a:t>Five choices + age = premium $____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27176" y="3007163"/>
            <a:ext cx="13459836" cy="5900236"/>
            <a:chOff x="0" y="0"/>
            <a:chExt cx="17946448" cy="7866981"/>
          </a:xfrm>
        </p:grpSpPr>
        <p:sp>
          <p:nvSpPr>
            <p:cNvPr id="8" name="TextBox 8"/>
            <p:cNvSpPr txBox="1"/>
            <p:nvPr/>
          </p:nvSpPr>
          <p:spPr>
            <a:xfrm>
              <a:off x="0" y="-28575"/>
              <a:ext cx="17946448" cy="726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4"/>
                </a:lnSpc>
              </a:pPr>
              <a:r>
                <a:rPr lang="en-US" sz="3449" b="0" i="0" spc="344" dirty="0">
                  <a:solidFill>
                    <a:srgbClr val="056EB5"/>
                  </a:solidFill>
                  <a:latin typeface="Montserrat Light"/>
                </a:rPr>
                <a:t>WHERE BENEFITS WILL BE PAID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17616"/>
              <a:ext cx="17946448" cy="1363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5"/>
                </a:lnSpc>
              </a:pPr>
              <a:r>
                <a:rPr lang="en-US" sz="2989" b="0" i="0" dirty="0">
                  <a:solidFill>
                    <a:srgbClr val="000000"/>
                  </a:solidFill>
                  <a:latin typeface="Montserrat Light"/>
                </a:rPr>
                <a:t>Nursing home, assisted living, home care</a:t>
              </a:r>
            </a:p>
            <a:p>
              <a:pPr algn="l">
                <a:lnSpc>
                  <a:spcPts val="4185"/>
                </a:lnSpc>
              </a:pPr>
              <a:r>
                <a:rPr lang="en-US" sz="2989" b="0" i="0" dirty="0">
                  <a:solidFill>
                    <a:srgbClr val="000000"/>
                  </a:solidFill>
                  <a:latin typeface="Montserrat Light"/>
                </a:rPr>
                <a:t>Comprehensive of institutional only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36249"/>
              <a:ext cx="17946448" cy="726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4"/>
                </a:lnSpc>
              </a:pPr>
              <a:r>
                <a:rPr lang="en-US" sz="3449" b="0" i="0" spc="344" dirty="0">
                  <a:solidFill>
                    <a:srgbClr val="056EB5"/>
                  </a:solidFill>
                  <a:latin typeface="Montserrat Light"/>
                </a:rPr>
                <a:t>DAILY BENEFIT AMOUNT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82440"/>
              <a:ext cx="17946448" cy="1203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5"/>
                </a:lnSpc>
              </a:pPr>
              <a:r>
                <a:rPr lang="en-US" sz="2989" b="0" i="0" dirty="0">
                  <a:solidFill>
                    <a:srgbClr val="000000"/>
                  </a:solidFill>
                  <a:latin typeface="Montserrat Light"/>
                </a:rPr>
                <a:t>Specific dollar amount to be paid each day for care</a:t>
              </a:r>
            </a:p>
            <a:p>
              <a:pPr algn="l">
                <a:lnSpc>
                  <a:spcPts val="3219"/>
                </a:lnSpc>
              </a:pPr>
              <a:r>
                <a:rPr lang="en-US" sz="2299" b="0" i="0" dirty="0">
                  <a:solidFill>
                    <a:srgbClr val="000000"/>
                  </a:solidFill>
                  <a:latin typeface="Montserrat Light"/>
                </a:rPr>
                <a:t>Example: $100 daily benefit amount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717003"/>
              <a:ext cx="17946448" cy="7268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4"/>
                </a:lnSpc>
              </a:pPr>
              <a:r>
                <a:rPr lang="en-US" sz="3449" b="0" i="0" spc="344" dirty="0">
                  <a:solidFill>
                    <a:srgbClr val="056EB5"/>
                  </a:solidFill>
                  <a:latin typeface="Montserrat Light"/>
                </a:rPr>
                <a:t>DURATION OF BENEFITS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3194"/>
              <a:ext cx="17946448" cy="1203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5"/>
                </a:lnSpc>
              </a:pPr>
              <a:r>
                <a:rPr lang="en-US" sz="2989" b="0" i="0" dirty="0">
                  <a:solidFill>
                    <a:srgbClr val="000000"/>
                  </a:solidFill>
                  <a:latin typeface="Montserrat Light"/>
                </a:rPr>
                <a:t>How long benefits will be paid (duration)</a:t>
              </a:r>
            </a:p>
            <a:p>
              <a:pPr algn="l">
                <a:lnSpc>
                  <a:spcPts val="3219"/>
                </a:lnSpc>
              </a:pPr>
              <a:r>
                <a:rPr lang="en-US" sz="2299" b="0" i="0" dirty="0">
                  <a:solidFill>
                    <a:srgbClr val="000000"/>
                  </a:solidFill>
                  <a:latin typeface="Montserrat Light"/>
                </a:rPr>
                <a:t>Example: Two years (730 days) X $100 = $73,000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7259300" y="-457200"/>
            <a:ext cx="1752600" cy="112776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1028700" y="730250"/>
            <a:ext cx="15632895" cy="72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200" b="0" i="0" spc="155" dirty="0">
                <a:solidFill>
                  <a:srgbClr val="056EB5"/>
                </a:solidFill>
                <a:latin typeface="Abril Fatface"/>
              </a:rPr>
              <a:t>Stand Alone Long-Term Care Insurance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0045" y="3050971"/>
            <a:ext cx="481895" cy="4818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0045" y="5219700"/>
            <a:ext cx="481895" cy="4818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0045" y="7322321"/>
            <a:ext cx="481895" cy="48189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202327" y="2903682"/>
            <a:ext cx="217332" cy="68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4024" dirty="0">
                <a:solidFill>
                  <a:srgbClr val="FFFFFF"/>
                </a:solidFill>
                <a:latin typeface="Abril Fatface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8041" y="5072207"/>
            <a:ext cx="427614" cy="68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4024" dirty="0">
                <a:solidFill>
                  <a:srgbClr val="FFFFFF"/>
                </a:solidFill>
                <a:latin typeface="Abril Fatface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330" y="7205807"/>
            <a:ext cx="427614" cy="68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4024" dirty="0">
                <a:solidFill>
                  <a:srgbClr val="FFFFFF"/>
                </a:solidFill>
                <a:latin typeface="Abril Fatface"/>
              </a:rPr>
              <a:t>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0045" y="1457325"/>
            <a:ext cx="13852455" cy="73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 i="0" spc="44" dirty="0">
                <a:solidFill>
                  <a:srgbClr val="000000"/>
                </a:solidFill>
                <a:latin typeface="Montserrat 1"/>
              </a:rPr>
              <a:t>Five choices + age = premium $____  cont.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25910" y="2978535"/>
            <a:ext cx="14352289" cy="543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5"/>
              </a:lnSpc>
            </a:pPr>
            <a:r>
              <a:rPr lang="en-US" sz="3450" b="0" i="0" spc="345" dirty="0">
                <a:solidFill>
                  <a:srgbClr val="056EB5"/>
                </a:solidFill>
                <a:latin typeface="Montserrat Light"/>
              </a:rPr>
              <a:t>LENGTH OF A WAITING, ELIMINATION PERIOD, IF ANY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11" y="3717174"/>
            <a:ext cx="13769468" cy="2705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</a:pPr>
            <a:r>
              <a:rPr lang="en-US" sz="3058" b="0" i="0" dirty="0">
                <a:solidFill>
                  <a:srgbClr val="000000"/>
                </a:solidFill>
                <a:latin typeface="Montserrat Light"/>
              </a:rPr>
              <a:t>When benefits begin once deemed eligible for benefits</a:t>
            </a:r>
          </a:p>
          <a:p>
            <a:pPr algn="l">
              <a:lnSpc>
                <a:spcPts val="1400"/>
              </a:lnSpc>
            </a:pPr>
            <a:endParaRPr lang="en-US" sz="3058" b="0" i="0" dirty="0">
              <a:solidFill>
                <a:srgbClr val="000000"/>
              </a:solidFill>
              <a:latin typeface="Montserrat Light"/>
            </a:endParaRPr>
          </a:p>
          <a:p>
            <a:pPr marL="503555" lvl="1" indent="-251778" algn="l">
              <a:lnSpc>
                <a:spcPts val="5306"/>
              </a:lnSpc>
              <a:buFont typeface="Arial"/>
              <a:buChar char="•"/>
            </a:pPr>
            <a:r>
              <a:rPr lang="en-US" sz="3049" b="0" i="0" dirty="0">
                <a:solidFill>
                  <a:srgbClr val="000000"/>
                </a:solidFill>
                <a:latin typeface="Montserrat Light"/>
              </a:rPr>
              <a:t>Example: 30, 60, 90, 100 days, or none</a:t>
            </a:r>
          </a:p>
          <a:p>
            <a:pPr marL="503555" lvl="1" indent="-251778" algn="l">
              <a:lnSpc>
                <a:spcPts val="4270"/>
              </a:lnSpc>
              <a:buFont typeface="Arial"/>
              <a:buChar char="•"/>
            </a:pPr>
            <a:r>
              <a:rPr lang="en-US" sz="3049" b="0" i="0" dirty="0">
                <a:solidFill>
                  <a:srgbClr val="000000"/>
                </a:solidFill>
                <a:latin typeface="Montserrat Light"/>
              </a:rPr>
              <a:t>How are these days counted? Calendar day or Service day?</a:t>
            </a:r>
          </a:p>
          <a:p>
            <a:pPr algn="l">
              <a:lnSpc>
                <a:spcPts val="2239"/>
              </a:lnSpc>
            </a:pPr>
            <a:endParaRPr lang="en-US" sz="3049" b="0" i="0" dirty="0">
              <a:solidFill>
                <a:srgbClr val="000000"/>
              </a:solidFill>
              <a:latin typeface="Montserrat Light"/>
            </a:endParaRPr>
          </a:p>
          <a:p>
            <a:pPr algn="l">
              <a:lnSpc>
                <a:spcPts val="4270"/>
              </a:lnSpc>
            </a:pPr>
            <a:r>
              <a:rPr lang="en-US" sz="3049" b="1" i="0" dirty="0">
                <a:solidFill>
                  <a:srgbClr val="000000"/>
                </a:solidFill>
                <a:latin typeface="Amicale"/>
              </a:rPr>
              <a:t>Family care will NOT be counted as part of a waiting period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10" y="6700879"/>
            <a:ext cx="15342889" cy="543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5"/>
              </a:lnSpc>
            </a:pPr>
            <a:r>
              <a:rPr lang="en-US" sz="3450" b="0" i="0" spc="345" dirty="0">
                <a:solidFill>
                  <a:srgbClr val="056EB5"/>
                </a:solidFill>
                <a:latin typeface="Montserrat Light"/>
              </a:rPr>
              <a:t>INFLATION PROTECTION INCLUDED, DELAYED, REJECTED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5911" y="7401972"/>
            <a:ext cx="13769468" cy="199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</a:pPr>
            <a:r>
              <a:rPr lang="en-US" sz="3058" b="0" i="0" dirty="0">
                <a:solidFill>
                  <a:srgbClr val="000000"/>
                </a:solidFill>
                <a:latin typeface="Montserrat Light"/>
              </a:rPr>
              <a:t>Embedded in policy and included in premiums</a:t>
            </a:r>
          </a:p>
          <a:p>
            <a:pPr algn="l">
              <a:lnSpc>
                <a:spcPts val="3293"/>
              </a:lnSpc>
            </a:pPr>
            <a:r>
              <a:rPr lang="en-US" sz="2352" b="0" i="0" dirty="0">
                <a:solidFill>
                  <a:srgbClr val="000000"/>
                </a:solidFill>
                <a:latin typeface="Montserrat Light"/>
              </a:rPr>
              <a:t>5%, 3%, (other) (compounded or simple)</a:t>
            </a:r>
          </a:p>
          <a:p>
            <a:pPr algn="l">
              <a:lnSpc>
                <a:spcPts val="4281"/>
              </a:lnSpc>
            </a:pPr>
            <a:r>
              <a:rPr lang="en-US" sz="3058" b="0" i="0" dirty="0">
                <a:solidFill>
                  <a:srgbClr val="000000"/>
                </a:solidFill>
                <a:latin typeface="Montserrat Light"/>
              </a:rPr>
              <a:t>Future purchase option (delayed until later...and older)</a:t>
            </a:r>
          </a:p>
          <a:p>
            <a:pPr algn="l">
              <a:lnSpc>
                <a:spcPts val="4281"/>
              </a:lnSpc>
            </a:pPr>
            <a:r>
              <a:rPr lang="en-US" sz="3058" b="0" i="0" dirty="0">
                <a:solidFill>
                  <a:srgbClr val="000000"/>
                </a:solidFill>
                <a:latin typeface="Montserrat Light"/>
              </a:rPr>
              <a:t>Other, or none</a:t>
            </a:r>
          </a:p>
        </p:txBody>
      </p:sp>
      <p:sp>
        <p:nvSpPr>
          <p:cNvPr id="7" name="AutoShape 7"/>
          <p:cNvSpPr/>
          <p:nvPr/>
        </p:nvSpPr>
        <p:spPr>
          <a:xfrm>
            <a:off x="17259300" y="-457200"/>
            <a:ext cx="1752600" cy="112776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1028700" y="730250"/>
            <a:ext cx="15632895" cy="72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200" b="0" i="0" spc="130" dirty="0">
                <a:solidFill>
                  <a:srgbClr val="056EB5"/>
                </a:solidFill>
                <a:latin typeface="Abril Fatface"/>
              </a:rPr>
              <a:t>Stand Alone Long-Term Care Insurance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70045" y="2979882"/>
            <a:ext cx="480968" cy="602425"/>
            <a:chOff x="0" y="0"/>
            <a:chExt cx="641291" cy="80323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94604"/>
              <a:ext cx="641291" cy="641291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7256" y="-76200"/>
              <a:ext cx="569055" cy="879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3"/>
                </a:lnSpc>
                <a:spcBef>
                  <a:spcPct val="0"/>
                </a:spcBef>
              </a:pPr>
              <a:r>
                <a:rPr lang="en-US" sz="4016" dirty="0">
                  <a:solidFill>
                    <a:srgbClr val="FFFFFF"/>
                  </a:solidFill>
                  <a:latin typeface="Abril Fatface"/>
                </a:rPr>
                <a:t>4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0045" y="6614998"/>
            <a:ext cx="480968" cy="602425"/>
            <a:chOff x="0" y="0"/>
            <a:chExt cx="641291" cy="80323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05116"/>
              <a:ext cx="641291" cy="64129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7256" y="-76200"/>
              <a:ext cx="569055" cy="879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3"/>
                </a:lnSpc>
                <a:spcBef>
                  <a:spcPct val="0"/>
                </a:spcBef>
              </a:pPr>
              <a:r>
                <a:rPr lang="en-US" sz="4016" dirty="0">
                  <a:solidFill>
                    <a:srgbClr val="FFFFFF"/>
                  </a:solidFill>
                  <a:latin typeface="Abril Fatface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241" r="37708"/>
          <a:stretch>
            <a:fillRect/>
          </a:stretch>
        </p:blipFill>
        <p:spPr>
          <a:xfrm>
            <a:off x="13293392" y="0"/>
            <a:ext cx="509344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726637"/>
            <a:ext cx="7769867" cy="563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0" i="0" spc="100" dirty="0">
                <a:solidFill>
                  <a:srgbClr val="000000"/>
                </a:solidFill>
                <a:latin typeface="Montserrat Extra-Bold"/>
              </a:rPr>
              <a:t>EMPLOYERS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41072"/>
            <a:ext cx="7598773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MAY OFFER GROUP COVERAGE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2576662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7235182"/>
            <a:ext cx="7769867" cy="563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0" i="0" spc="96" dirty="0">
                <a:solidFill>
                  <a:srgbClr val="000000"/>
                </a:solidFill>
                <a:latin typeface="Montserrat Extra-Bold"/>
              </a:rPr>
              <a:t>ASSOCIATION GROUP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531972"/>
            <a:ext cx="10548645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GROUP COVERAGE THROUGH THE SPONSOR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8085208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9" name="AutoShape 9"/>
          <p:cNvSpPr/>
          <p:nvPr/>
        </p:nvSpPr>
        <p:spPr>
          <a:xfrm>
            <a:off x="13293392" y="7611949"/>
            <a:ext cx="4994608" cy="2721159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1028700" y="5148227"/>
            <a:ext cx="12757230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227" dirty="0">
                <a:solidFill>
                  <a:srgbClr val="000000"/>
                </a:solidFill>
                <a:latin typeface="Montserrat Light"/>
              </a:rPr>
              <a:t>MAY SPONSOR COVERAGE THROUGH THE WORKPLACE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6892" y="3545624"/>
            <a:ext cx="7158942" cy="140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6"/>
              </a:lnSpc>
            </a:pPr>
            <a:r>
              <a:rPr lang="en-US" sz="2290" b="0" i="0" dirty="0">
                <a:solidFill>
                  <a:srgbClr val="000000"/>
                </a:solidFill>
                <a:latin typeface="Montserrat Light"/>
              </a:rPr>
              <a:t>May or may not pay any premium for basic policy</a:t>
            </a:r>
          </a:p>
          <a:p>
            <a:pPr algn="l">
              <a:lnSpc>
                <a:spcPts val="3206"/>
              </a:lnSpc>
            </a:pPr>
            <a:r>
              <a:rPr lang="en-US" sz="2290" b="0" i="0" dirty="0">
                <a:solidFill>
                  <a:srgbClr val="000000"/>
                </a:solidFill>
                <a:latin typeface="Montserrat Light"/>
              </a:rPr>
              <a:t>Coverage may be bare bones</a:t>
            </a:r>
          </a:p>
          <a:p>
            <a:pPr algn="l">
              <a:lnSpc>
                <a:spcPts val="2466"/>
              </a:lnSpc>
            </a:pPr>
            <a:r>
              <a:rPr lang="en-US" sz="1761" b="0" i="0" dirty="0">
                <a:solidFill>
                  <a:srgbClr val="000000"/>
                </a:solidFill>
                <a:latin typeface="Montserrat Light"/>
              </a:rPr>
              <a:t>Can usually purchase additional benefit at added cost but only those benefits offered to the group by issuer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686563"/>
            <a:ext cx="7158942" cy="100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6"/>
              </a:lnSpc>
            </a:pPr>
            <a:r>
              <a:rPr lang="en-US" sz="2290" b="0" i="0" dirty="0">
                <a:solidFill>
                  <a:srgbClr val="000000"/>
                </a:solidFill>
                <a:latin typeface="Montserrat Light"/>
              </a:rPr>
              <a:t>Policies are individual policies</a:t>
            </a:r>
          </a:p>
          <a:p>
            <a:pPr algn="l">
              <a:lnSpc>
                <a:spcPts val="2466"/>
              </a:lnSpc>
            </a:pPr>
            <a:r>
              <a:rPr lang="en-US" sz="1761" b="0" i="0" dirty="0">
                <a:solidFill>
                  <a:srgbClr val="000000"/>
                </a:solidFill>
                <a:latin typeface="Montserrat Light"/>
              </a:rPr>
              <a:t>Identical basic benefits for all eligible applicants</a:t>
            </a:r>
          </a:p>
          <a:p>
            <a:pPr algn="l">
              <a:lnSpc>
                <a:spcPts val="2466"/>
              </a:lnSpc>
            </a:pPr>
            <a:r>
              <a:rPr lang="en-US" sz="1761" b="0" i="0" dirty="0">
                <a:solidFill>
                  <a:srgbClr val="000000"/>
                </a:solidFill>
                <a:latin typeface="Montserrat Light"/>
              </a:rPr>
              <a:t>May be able to purchase additional benefits, if offered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060937"/>
            <a:ext cx="8115300" cy="79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6"/>
              </a:lnSpc>
            </a:pPr>
            <a:r>
              <a:rPr lang="en-US" sz="2290" b="0" i="0" dirty="0">
                <a:solidFill>
                  <a:srgbClr val="000000"/>
                </a:solidFill>
                <a:latin typeface="Montserrat Light"/>
              </a:rPr>
              <a:t>One of several plans offered</a:t>
            </a:r>
          </a:p>
          <a:p>
            <a:pPr algn="l">
              <a:lnSpc>
                <a:spcPts val="3206"/>
              </a:lnSpc>
            </a:pPr>
            <a:r>
              <a:rPr lang="en-US" sz="2290" b="0" i="0" dirty="0">
                <a:solidFill>
                  <a:srgbClr val="000000"/>
                </a:solidFill>
                <a:latin typeface="Montserrat Light"/>
              </a:rPr>
              <a:t>May be able to purchase additional benefits, if offered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6892" y="559301"/>
            <a:ext cx="7490630" cy="93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  <a:spcBef>
                <a:spcPct val="0"/>
              </a:spcBef>
            </a:pPr>
            <a:r>
              <a:rPr lang="en-US" sz="5500" spc="176" dirty="0">
                <a:solidFill>
                  <a:srgbClr val="056EB5"/>
                </a:solidFill>
                <a:latin typeface="Abril Fatface"/>
              </a:rPr>
              <a:t>GROUP PRODUCTS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78045" y="9123025"/>
            <a:ext cx="9436101" cy="9525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3" name="TextBox 3"/>
          <p:cNvSpPr txBox="1"/>
          <p:nvPr/>
        </p:nvSpPr>
        <p:spPr>
          <a:xfrm>
            <a:off x="1070045" y="1996381"/>
            <a:ext cx="14406492" cy="73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 i="0" spc="44" dirty="0">
                <a:solidFill>
                  <a:srgbClr val="000000"/>
                </a:solidFill>
                <a:latin typeface="Montserrat 1"/>
              </a:rPr>
              <a:t>A Federally supported, state-operated initiative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0045" y="2960059"/>
            <a:ext cx="13675340" cy="96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STATE APPROVED LONG-TERM CARE INSURANCE MUST MEET CERTAIN STANDARDS IDENTIFIED IN FEDERAL LAW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0045" y="4058748"/>
            <a:ext cx="11705886" cy="134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Consumer protection rules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Contain certain inflation protection standards apply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Benefit triggers: 2 ADLs or cognitive impairment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0045" y="6370265"/>
            <a:ext cx="12917092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ASSET PROTECTION REDUCES COUNTABLE ASSETS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0045" y="6987023"/>
            <a:ext cx="11705886" cy="134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Each dollar of benefits paid out in claims from a Partnership policy removes one dollar of assets Medicaid would otherwise count at time of eligibility for Medicaid.</a:t>
            </a:r>
          </a:p>
        </p:txBody>
      </p:sp>
      <p:sp>
        <p:nvSpPr>
          <p:cNvPr id="8" name="AutoShape 8"/>
          <p:cNvSpPr/>
          <p:nvPr/>
        </p:nvSpPr>
        <p:spPr>
          <a:xfrm>
            <a:off x="17259300" y="-457200"/>
            <a:ext cx="1752600" cy="112776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1028700" y="730250"/>
            <a:ext cx="15632895" cy="72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</a:pPr>
            <a:r>
              <a:rPr lang="en-US" sz="5200" b="0" i="0" spc="239" dirty="0">
                <a:solidFill>
                  <a:srgbClr val="056EB5"/>
                </a:solidFill>
                <a:latin typeface="Abril Fatface"/>
              </a:rPr>
              <a:t>Partnership Long-Term Care Insurance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8045" y="8555567"/>
            <a:ext cx="11044167" cy="40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 b="1" i="0" spc="26" dirty="0">
                <a:solidFill>
                  <a:srgbClr val="000000"/>
                </a:solidFill>
                <a:latin typeface="Montserrat 1"/>
              </a:rPr>
              <a:t>$1 paid by insurance = $1 Medicaid can't count as assets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717" r="43799"/>
          <a:stretch>
            <a:fillRect/>
          </a:stretch>
        </p:blipFill>
        <p:spPr>
          <a:xfrm>
            <a:off x="-389323" y="-87439"/>
            <a:ext cx="5204102" cy="103744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72769" y="479425"/>
            <a:ext cx="12386081" cy="85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dirty="0">
                <a:solidFill>
                  <a:srgbClr val="056EB5"/>
                </a:solidFill>
                <a:latin typeface="Abril Fatface"/>
              </a:rPr>
              <a:t>New Pricing: Stand Alone LTCI</a:t>
            </a:r>
          </a:p>
        </p:txBody>
      </p:sp>
      <p:sp>
        <p:nvSpPr>
          <p:cNvPr id="4" name="AutoShape 4"/>
          <p:cNvSpPr/>
          <p:nvPr/>
        </p:nvSpPr>
        <p:spPr>
          <a:xfrm>
            <a:off x="1392579" y="-87439"/>
            <a:ext cx="1981200" cy="103632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194" y="303792"/>
            <a:ext cx="1451817" cy="105498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372769" y="2554389"/>
            <a:ext cx="11983281" cy="1437777"/>
            <a:chOff x="0" y="0"/>
            <a:chExt cx="15977708" cy="1917036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1597770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120" dirty="0">
                  <a:solidFill>
                    <a:srgbClr val="056EB5"/>
                  </a:solidFill>
                  <a:latin typeface="Montserrat Light"/>
                </a:rPr>
                <a:t>CHARGING WOMEN HIGHER PREMIUMS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43909"/>
              <a:ext cx="15607849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Single, divorced, widowed, separated, or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Married and applying alone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72769" y="1778016"/>
            <a:ext cx="7769867" cy="50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0" i="0" spc="70" dirty="0">
                <a:solidFill>
                  <a:srgbClr val="000000"/>
                </a:solidFill>
                <a:latin typeface="Montserrat Extra-Bold"/>
              </a:rPr>
              <a:t>GENDER PRICING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372769" y="4375273"/>
            <a:ext cx="12995510" cy="1892861"/>
            <a:chOff x="0" y="0"/>
            <a:chExt cx="17327347" cy="252381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17327347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89" dirty="0">
                  <a:solidFill>
                    <a:srgbClr val="056EB5"/>
                  </a:solidFill>
                  <a:latin typeface="Montserrat Light"/>
                </a:rPr>
                <a:t>WOMEN PAYING 42-63% MORE THAN A MAN OF THE SAME AGE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43909"/>
              <a:ext cx="16926246" cy="177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Average annual premium age 55*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Female = $2,700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Males = $1,850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50590" y="6606085"/>
            <a:ext cx="13039868" cy="3269232"/>
            <a:chOff x="0" y="0"/>
            <a:chExt cx="17386491" cy="435897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8575"/>
              <a:ext cx="17386491" cy="628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3"/>
                </a:lnSpc>
              </a:pPr>
              <a:r>
                <a:rPr lang="en-US" sz="3010" b="0" i="0" spc="90" dirty="0">
                  <a:solidFill>
                    <a:srgbClr val="056EB5"/>
                  </a:solidFill>
                  <a:latin typeface="Montserrat Light"/>
                </a:rPr>
                <a:t>WHY?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46611"/>
              <a:ext cx="16984020" cy="3612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52"/>
                </a:lnSpc>
              </a:pPr>
              <a:r>
                <a:rPr lang="en-US" sz="2608" b="0" i="0" dirty="0">
                  <a:solidFill>
                    <a:srgbClr val="050707"/>
                  </a:solidFill>
                  <a:latin typeface="Montserrat Light"/>
                </a:rPr>
                <a:t>Women live longer than men</a:t>
              </a:r>
            </a:p>
            <a:p>
              <a:pPr algn="l">
                <a:lnSpc>
                  <a:spcPts val="3652"/>
                </a:lnSpc>
              </a:pPr>
              <a:r>
                <a:rPr lang="en-US" sz="2608" b="0" i="0" dirty="0">
                  <a:solidFill>
                    <a:srgbClr val="050707"/>
                  </a:solidFill>
                  <a:latin typeface="Montserrat Light"/>
                </a:rPr>
                <a:t>More women buy LTCI (60%)</a:t>
              </a:r>
            </a:p>
            <a:p>
              <a:pPr algn="l">
                <a:lnSpc>
                  <a:spcPts val="3652"/>
                </a:lnSpc>
              </a:pPr>
              <a:r>
                <a:rPr lang="en-US" sz="2608" b="0" i="0" dirty="0">
                  <a:solidFill>
                    <a:srgbClr val="050707"/>
                  </a:solidFill>
                  <a:latin typeface="Montserrat Light"/>
                </a:rPr>
                <a:t>More women file claims (70-70%)</a:t>
              </a:r>
            </a:p>
            <a:p>
              <a:pPr algn="l">
                <a:lnSpc>
                  <a:spcPts val="3652"/>
                </a:lnSpc>
              </a:pPr>
              <a:r>
                <a:rPr lang="en-US" sz="2608" b="0" i="0" dirty="0">
                  <a:solidFill>
                    <a:srgbClr val="000000"/>
                  </a:solidFill>
                  <a:latin typeface="Montserrat Light"/>
                </a:rPr>
                <a:t>See: Women as caregivers who outlive their husbands</a:t>
              </a:r>
            </a:p>
            <a:p>
              <a:pPr algn="l">
                <a:lnSpc>
                  <a:spcPts val="3652"/>
                </a:lnSpc>
              </a:pPr>
              <a:r>
                <a:rPr lang="en-US" sz="2608" b="0" i="0" dirty="0">
                  <a:solidFill>
                    <a:srgbClr val="000000"/>
                  </a:solidFill>
                  <a:latin typeface="Montserrat Light"/>
                </a:rPr>
                <a:t>Claims last longer</a:t>
              </a:r>
            </a:p>
            <a:p>
              <a:pPr algn="l">
                <a:lnSpc>
                  <a:spcPts val="3652"/>
                </a:lnSpc>
              </a:pPr>
              <a:r>
                <a:rPr lang="en-US" sz="2608" b="0" i="0" dirty="0">
                  <a:solidFill>
                    <a:srgbClr val="000000"/>
                  </a:solidFill>
                  <a:latin typeface="Montserrat Light"/>
                </a:rPr>
                <a:t>See: women live longer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12210758" y="5143500"/>
            <a:ext cx="6443443" cy="2975834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grpSp>
        <p:nvGrpSpPr>
          <p:cNvPr id="17" name="Group 17"/>
          <p:cNvGrpSpPr/>
          <p:nvPr/>
        </p:nvGrpSpPr>
        <p:grpSpPr>
          <a:xfrm>
            <a:off x="12693076" y="5509626"/>
            <a:ext cx="6092334" cy="2192919"/>
            <a:chOff x="0" y="0"/>
            <a:chExt cx="8123111" cy="292389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328199"/>
              <a:ext cx="4718783" cy="1595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0"/>
                </a:lnSpc>
              </a:pPr>
              <a:r>
                <a:rPr lang="en-US" sz="2329" b="0" i="0" spc="69" dirty="0">
                  <a:solidFill>
                    <a:srgbClr val="000000"/>
                  </a:solidFill>
                  <a:latin typeface="Montserrat Light"/>
                </a:rPr>
                <a:t>$164,000 daily benefit</a:t>
              </a:r>
            </a:p>
            <a:p>
              <a:pPr algn="l">
                <a:lnSpc>
                  <a:spcPts val="3260"/>
                </a:lnSpc>
              </a:pPr>
              <a:r>
                <a:rPr lang="en-US" sz="2329" b="0" i="0" spc="69" dirty="0">
                  <a:solidFill>
                    <a:srgbClr val="000000"/>
                  </a:solidFill>
                  <a:latin typeface="Montserrat Light"/>
                </a:rPr>
                <a:t>3 year duration</a:t>
              </a:r>
            </a:p>
            <a:p>
              <a:pPr algn="l">
                <a:lnSpc>
                  <a:spcPts val="3260"/>
                </a:lnSpc>
              </a:pPr>
              <a:r>
                <a:rPr lang="en-US" sz="2329" b="0" i="0" spc="69" dirty="0">
                  <a:solidFill>
                    <a:srgbClr val="000000"/>
                  </a:solidFill>
                  <a:latin typeface="Montserrat Light"/>
                </a:rPr>
                <a:t>3% compounded IP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885727"/>
              <a:ext cx="1102919" cy="15634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8123111" cy="630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57"/>
                </a:lnSpc>
              </a:pPr>
              <a:r>
                <a:rPr lang="en-US" sz="3214" b="0" i="0" spc="192" dirty="0">
                  <a:solidFill>
                    <a:srgbClr val="000000"/>
                  </a:solidFill>
                  <a:latin typeface="Abril Fatface"/>
                </a:rPr>
                <a:t>AVERAGE PREMIUM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902318" y="1078706"/>
            <a:ext cx="14356982" cy="1008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0" i="0" dirty="0">
                <a:solidFill>
                  <a:srgbClr val="056EB5"/>
                </a:solidFill>
                <a:latin typeface="Abril Fatface"/>
              </a:rPr>
              <a:t>Outline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77240" y="2704296"/>
            <a:ext cx="13596360" cy="723688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INTRODUCTION – THE SILVER TSUNAMI</a:t>
            </a:r>
            <a:br>
              <a:rPr lang="en-US" sz="3000" b="0" i="0" spc="300" dirty="0">
                <a:solidFill>
                  <a:srgbClr val="000000"/>
                </a:solidFill>
                <a:latin typeface="Montserrat Light"/>
              </a:rPr>
            </a:br>
            <a:endParaRPr lang="en-US" sz="3000" b="0" i="0" spc="300" dirty="0">
              <a:solidFill>
                <a:srgbClr val="000000"/>
              </a:solidFill>
              <a:latin typeface="Montserrat Ligh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3000" spc="300" dirty="0">
                <a:solidFill>
                  <a:srgbClr val="000000"/>
                </a:solidFill>
                <a:latin typeface="Montserrat Light"/>
              </a:rPr>
              <a:t>LONG-TERM CARE INSURANCE</a:t>
            </a:r>
            <a:br>
              <a:rPr lang="en-US" sz="3000" spc="300" dirty="0">
                <a:solidFill>
                  <a:srgbClr val="000000"/>
                </a:solidFill>
                <a:latin typeface="Montserrat Light"/>
              </a:rPr>
            </a:br>
            <a:endParaRPr lang="en-US" sz="3000" spc="300" dirty="0">
              <a:solidFill>
                <a:srgbClr val="000000"/>
              </a:solidFill>
              <a:latin typeface="Montserrat Ligh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PREMIUM INCREASES</a:t>
            </a:r>
            <a:br>
              <a:rPr lang="en-US" sz="3000" b="0" i="0" spc="300" dirty="0">
                <a:solidFill>
                  <a:srgbClr val="000000"/>
                </a:solidFill>
                <a:latin typeface="Montserrat Light"/>
              </a:rPr>
            </a:br>
            <a:r>
              <a:rPr lang="en-US" sz="2600" spc="300" dirty="0">
                <a:solidFill>
                  <a:srgbClr val="000000"/>
                </a:solidFill>
                <a:latin typeface="Montserrat Light"/>
              </a:rPr>
              <a:t>Helping Policyholders Through the Storm</a:t>
            </a:r>
            <a:br>
              <a:rPr lang="en-US" sz="2600" spc="300" dirty="0">
                <a:solidFill>
                  <a:srgbClr val="000000"/>
                </a:solidFill>
                <a:latin typeface="Montserrat Light"/>
              </a:rPr>
            </a:br>
            <a:endParaRPr lang="en-US" sz="2600" spc="300" dirty="0">
              <a:solidFill>
                <a:srgbClr val="000000"/>
              </a:solidFill>
              <a:latin typeface="Montserrat Ligh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RESOURCES</a:t>
            </a:r>
            <a:br>
              <a:rPr lang="en-US" sz="3000" b="0" i="0" spc="300" dirty="0">
                <a:solidFill>
                  <a:srgbClr val="000000"/>
                </a:solidFill>
                <a:latin typeface="Montserrat Light"/>
              </a:rPr>
            </a:br>
            <a:endParaRPr lang="en-US" sz="3000" b="0" i="0" spc="300" dirty="0">
              <a:solidFill>
                <a:srgbClr val="000000"/>
              </a:solidFill>
              <a:latin typeface="Montserrat Ligh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3000" spc="300" dirty="0">
                <a:solidFill>
                  <a:srgbClr val="000000"/>
                </a:solidFill>
                <a:latin typeface="Montserrat Light"/>
              </a:rPr>
              <a:t>QUESTIONS AND ANSWERS</a:t>
            </a:r>
            <a:endParaRPr lang="en-US" sz="3000" b="0" i="0" spc="300" dirty="0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0"/>
            <a:ext cx="17221200" cy="2773794"/>
            <a:chOff x="0" y="0"/>
            <a:chExt cx="22961600" cy="36983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0713" b="20758"/>
            <a:stretch>
              <a:fillRect/>
            </a:stretch>
          </p:blipFill>
          <p:spPr>
            <a:xfrm>
              <a:off x="0" y="0"/>
              <a:ext cx="11417300" cy="369839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0388" b="10991"/>
            <a:stretch>
              <a:fillRect/>
            </a:stretch>
          </p:blipFill>
          <p:spPr>
            <a:xfrm>
              <a:off x="11544300" y="0"/>
              <a:ext cx="11417300" cy="369839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866900" y="5328458"/>
            <a:ext cx="7886700" cy="4046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en-US" sz="2683" b="0" i="0" spc="80" dirty="0">
                <a:solidFill>
                  <a:srgbClr val="000000"/>
                </a:solidFill>
                <a:latin typeface="Montserrat Light"/>
              </a:rPr>
              <a:t>The meaning of definitions and exclusions in a long-term care insurance contract are not the same from one state to another:</a:t>
            </a:r>
          </a:p>
          <a:p>
            <a:pPr algn="l">
              <a:lnSpc>
                <a:spcPts val="4207"/>
              </a:lnSpc>
            </a:pPr>
            <a:endParaRPr lang="en-US" sz="2683" b="0" i="0" spc="80" dirty="0">
              <a:solidFill>
                <a:srgbClr val="000000"/>
              </a:solidFill>
              <a:latin typeface="Montserrat Light"/>
            </a:endParaRPr>
          </a:p>
          <a:p>
            <a:pPr algn="l">
              <a:lnSpc>
                <a:spcPts val="4207"/>
              </a:lnSpc>
            </a:pPr>
            <a:r>
              <a:rPr lang="en-US" sz="3005" b="0" i="0" spc="90" dirty="0">
                <a:solidFill>
                  <a:srgbClr val="000000"/>
                </a:solidFill>
                <a:latin typeface="Montserrat Light"/>
              </a:rPr>
              <a:t>Example: Assisted living</a:t>
            </a:r>
          </a:p>
          <a:p>
            <a:pPr algn="l">
              <a:lnSpc>
                <a:spcPts val="3005"/>
              </a:lnSpc>
            </a:pPr>
            <a:r>
              <a:rPr lang="en-US" sz="2146" b="0" i="0" spc="64" dirty="0">
                <a:solidFill>
                  <a:srgbClr val="000000"/>
                </a:solidFill>
                <a:latin typeface="Montserrat Light"/>
              </a:rPr>
              <a:t>Licensing: Same or different than contract language</a:t>
            </a:r>
          </a:p>
          <a:p>
            <a:pPr algn="l">
              <a:lnSpc>
                <a:spcPts val="3005"/>
              </a:lnSpc>
            </a:pPr>
            <a:r>
              <a:rPr lang="en-US" sz="2146" b="0" i="0" spc="64" dirty="0">
                <a:solidFill>
                  <a:srgbClr val="000000"/>
                </a:solidFill>
                <a:latin typeface="Montserrat Light"/>
              </a:rPr>
              <a:t>Size &amp; type: Number of beds or rooms, state minimums </a:t>
            </a:r>
          </a:p>
          <a:p>
            <a:pPr algn="l">
              <a:lnSpc>
                <a:spcPts val="3005"/>
              </a:lnSpc>
            </a:pPr>
            <a:r>
              <a:rPr lang="en-US" sz="2146" b="0" i="0" spc="64" dirty="0">
                <a:solidFill>
                  <a:srgbClr val="000000"/>
                </a:solidFill>
                <a:latin typeface="Montserrat Light"/>
              </a:rPr>
              <a:t>Services: Provided by in-house by employees, or outsourced</a:t>
            </a:r>
          </a:p>
        </p:txBody>
      </p:sp>
      <p:sp>
        <p:nvSpPr>
          <p:cNvPr id="6" name="AutoShape 6"/>
          <p:cNvSpPr/>
          <p:nvPr/>
        </p:nvSpPr>
        <p:spPr>
          <a:xfrm>
            <a:off x="1866900" y="4935019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7" name="TextBox 7"/>
          <p:cNvSpPr txBox="1"/>
          <p:nvPr/>
        </p:nvSpPr>
        <p:spPr>
          <a:xfrm>
            <a:off x="1866900" y="3454862"/>
            <a:ext cx="6443889" cy="9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0" i="0" spc="165" dirty="0">
                <a:solidFill>
                  <a:srgbClr val="000000"/>
                </a:solidFill>
                <a:latin typeface="Montserrat Extra-Bold"/>
              </a:rPr>
              <a:t>STATES HAVE SIMILAR </a:t>
            </a:r>
          </a:p>
          <a:p>
            <a:pPr algn="l">
              <a:lnSpc>
                <a:spcPts val="3960"/>
              </a:lnSpc>
            </a:pPr>
            <a:r>
              <a:rPr lang="en-US" sz="3300" b="0" i="0" spc="165" dirty="0">
                <a:solidFill>
                  <a:srgbClr val="000000"/>
                </a:solidFill>
                <a:latin typeface="Montserrat Extra-Bold"/>
              </a:rPr>
              <a:t>BUT DIFFERENT RULES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15411" y="5253316"/>
            <a:ext cx="6080315" cy="258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Most claims begin with a critical event or immediate need</a:t>
            </a:r>
          </a:p>
          <a:p>
            <a:pPr algn="l">
              <a:lnSpc>
                <a:spcPts val="3919"/>
              </a:lnSpc>
            </a:pPr>
            <a:endParaRPr lang="en-US" sz="2800" b="0" i="0" spc="84" dirty="0">
              <a:solidFill>
                <a:srgbClr val="000000"/>
              </a:solidFill>
              <a:latin typeface="Montserrat Light"/>
            </a:endParaRPr>
          </a:p>
          <a:p>
            <a:pPr algn="l">
              <a:lnSpc>
                <a:spcPts val="2940"/>
              </a:lnSpc>
            </a:pPr>
            <a:r>
              <a:rPr lang="en-US" sz="2100" b="0" i="0" spc="63" dirty="0">
                <a:solidFill>
                  <a:srgbClr val="000000"/>
                </a:solidFill>
                <a:latin typeface="Montserrat Light"/>
              </a:rPr>
              <a:t>Family members know very little about long-term care, less about long-term care insurance. </a:t>
            </a:r>
          </a:p>
        </p:txBody>
      </p:sp>
      <p:sp>
        <p:nvSpPr>
          <p:cNvPr id="9" name="AutoShape 9"/>
          <p:cNvSpPr/>
          <p:nvPr/>
        </p:nvSpPr>
        <p:spPr>
          <a:xfrm>
            <a:off x="10815411" y="4850352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0" name="TextBox 10"/>
          <p:cNvSpPr txBox="1"/>
          <p:nvPr/>
        </p:nvSpPr>
        <p:spPr>
          <a:xfrm>
            <a:off x="10815411" y="3454862"/>
            <a:ext cx="6939189" cy="9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0" i="0" spc="165" dirty="0">
                <a:solidFill>
                  <a:srgbClr val="000000"/>
                </a:solidFill>
                <a:latin typeface="Montserrat Extra-Bold"/>
              </a:rPr>
              <a:t>THE PERSON FILING A CLAIM IS NOT THE INSURED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0"/>
            <a:ext cx="1866900" cy="2773794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893128"/>
            <a:ext cx="16230600" cy="33675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3" name="TextBox 3"/>
          <p:cNvSpPr txBox="1"/>
          <p:nvPr/>
        </p:nvSpPr>
        <p:spPr>
          <a:xfrm>
            <a:off x="1031945" y="971550"/>
            <a:ext cx="16012224" cy="80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b="1" i="0" spc="50" dirty="0">
                <a:solidFill>
                  <a:srgbClr val="000000"/>
                </a:solidFill>
                <a:latin typeface="Montserrat 1"/>
              </a:rPr>
              <a:t>Not your Father's Nursing Home Insurance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31945" y="2571327"/>
            <a:ext cx="14866706" cy="96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NURSING HOME CARE IS STILL CATASTROPHIC COST $6,000-$10,000 MONTHLY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1945" y="3668183"/>
            <a:ext cx="14866706" cy="89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But most nursing stays are short (Less than 90-100 days)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Small percentage lasts longer than 90-100 days (Longer stays are mostly dementia care)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1945" y="5026281"/>
            <a:ext cx="14866706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BUT... MOST CARE IS HOME CARE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1945" y="5636304"/>
            <a:ext cx="14866706" cy="89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Begins at home with spouse or family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Formal paid care is the next step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1945" y="6988912"/>
            <a:ext cx="14866706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ASSISTED LIVING OFTEN BEGINS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1945" y="7598935"/>
            <a:ext cx="14866706" cy="89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No live-in caregiver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Can't live safely alone, or memory care needed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7259300" y="-457200"/>
            <a:ext cx="1752600" cy="112776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547882">
            <a:off x="-1179530" y="3914549"/>
            <a:ext cx="5832240" cy="58322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536114">
            <a:off x="1103010" y="1950745"/>
            <a:ext cx="2334597" cy="23345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33650" y="2790117"/>
            <a:ext cx="9097981" cy="9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Help the public understand long-term care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Provide and publicize resources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33650" y="5066418"/>
            <a:ext cx="9097981" cy="9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Inform clients (not advise)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Provide resource information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33650" y="2155573"/>
            <a:ext cx="9097981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EDUCATION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33650" y="4431874"/>
            <a:ext cx="9097981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33650" y="7376308"/>
            <a:ext cx="9097981" cy="146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Overview of long-term care insurance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Help clients understand their insurance benefits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Referrals for additional help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33650" y="6730065"/>
            <a:ext cx="9097981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ASSISTANCE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639800" y="0"/>
            <a:ext cx="4648200" cy="10287000"/>
            <a:chOff x="0" y="0"/>
            <a:chExt cx="6197600" cy="137160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11241" r="11241"/>
            <a:stretch>
              <a:fillRect/>
            </a:stretch>
          </p:blipFill>
          <p:spPr>
            <a:xfrm>
              <a:off x="0" y="0"/>
              <a:ext cx="6197600" cy="448733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20043" r="10214" b="9828"/>
            <a:stretch>
              <a:fillRect/>
            </a:stretch>
          </p:blipFill>
          <p:spPr>
            <a:xfrm>
              <a:off x="0" y="4614333"/>
              <a:ext cx="6197600" cy="448733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l="11155" r="11155"/>
            <a:stretch>
              <a:fillRect/>
            </a:stretch>
          </p:blipFill>
          <p:spPr>
            <a:xfrm>
              <a:off x="0" y="9228667"/>
              <a:ext cx="6197600" cy="4487333"/>
            </a:xfrm>
            <a:prstGeom prst="rect">
              <a:avLst/>
            </a:prstGeom>
          </p:spPr>
        </p:pic>
      </p:grpSp>
      <p:sp>
        <p:nvSpPr>
          <p:cNvPr id="14" name="AutoShape 14"/>
          <p:cNvSpPr/>
          <p:nvPr/>
        </p:nvSpPr>
        <p:spPr>
          <a:xfrm>
            <a:off x="17259300" y="-457200"/>
            <a:ext cx="1752600" cy="112776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691374" y="375215"/>
            <a:ext cx="17348976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000" b="1" i="0" spc="60" dirty="0">
                <a:solidFill>
                  <a:srgbClr val="000000"/>
                </a:solidFill>
                <a:latin typeface="Montserrat 1"/>
              </a:rPr>
              <a:t>SHIPs Put the Pieces Together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46" r="48197"/>
          <a:stretch>
            <a:fillRect/>
          </a:stretch>
        </p:blipFill>
        <p:spPr>
          <a:xfrm>
            <a:off x="13775431" y="-105647"/>
            <a:ext cx="5595100" cy="1039264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8856" y="802408"/>
            <a:ext cx="9097981" cy="1839796"/>
            <a:chOff x="0" y="0"/>
            <a:chExt cx="12130642" cy="2453061"/>
          </a:xfrm>
        </p:grpSpPr>
        <p:sp>
          <p:nvSpPr>
            <p:cNvPr id="4" name="TextBox 4"/>
            <p:cNvSpPr txBox="1"/>
            <p:nvPr/>
          </p:nvSpPr>
          <p:spPr>
            <a:xfrm>
              <a:off x="0" y="57150"/>
              <a:ext cx="12130642" cy="1159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6000" b="0" i="0" spc="192" dirty="0">
                  <a:solidFill>
                    <a:srgbClr val="000000"/>
                  </a:solidFill>
                  <a:latin typeface="Abril Fatface"/>
                </a:rPr>
                <a:t>SHIP Clients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66203"/>
              <a:ext cx="12130642" cy="68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8856" y="3348725"/>
            <a:ext cx="12062827" cy="14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May want to purchase coverage, or have 30 days to review</a:t>
            </a:r>
          </a:p>
          <a:p>
            <a:pPr algn="l">
              <a:lnSpc>
                <a:spcPts val="3779"/>
              </a:lnSpc>
            </a:pPr>
            <a:r>
              <a:rPr lang="en-US" sz="2700" b="0" i="1" spc="81" dirty="0">
                <a:solidFill>
                  <a:srgbClr val="000000"/>
                </a:solidFill>
                <a:latin typeface="Amicale"/>
              </a:rPr>
              <a:t>"What would you tell me if I were your mother?"</a:t>
            </a:r>
          </a:p>
          <a:p>
            <a:pPr algn="l">
              <a:lnSpc>
                <a:spcPts val="3779"/>
              </a:lnSpc>
            </a:pPr>
            <a:r>
              <a:rPr lang="en-US" sz="2700" b="0" i="1" spc="81" dirty="0">
                <a:solidFill>
                  <a:srgbClr val="000000"/>
                </a:solidFill>
                <a:latin typeface="Amicale"/>
              </a:rPr>
              <a:t>"Do you have long-term care insurance?"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8908" y="5903519"/>
            <a:ext cx="9097981" cy="9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May want to know should they keep it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Family member needs to file a claim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8856" y="2277139"/>
            <a:ext cx="10041913" cy="96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WANT INFORMATION ABOUT LONG-TERM CARE INSURANCE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856" y="5333090"/>
            <a:ext cx="12836575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HAVE INSURANCE AND NEED INFORMATION ABOUT IT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3775431" y="-11052"/>
            <a:ext cx="841607" cy="10298052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grpSp>
        <p:nvGrpSpPr>
          <p:cNvPr id="11" name="Group 11"/>
          <p:cNvGrpSpPr/>
          <p:nvPr/>
        </p:nvGrpSpPr>
        <p:grpSpPr>
          <a:xfrm>
            <a:off x="908908" y="7621726"/>
            <a:ext cx="12836575" cy="1573074"/>
            <a:chOff x="0" y="0"/>
            <a:chExt cx="17115433" cy="20974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818189"/>
              <a:ext cx="12130642" cy="1279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00000"/>
                  </a:solidFill>
                  <a:latin typeface="Montserrat Light"/>
                </a:rPr>
                <a:t>Information about what to do</a:t>
              </a:r>
            </a:p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00000"/>
                  </a:solidFill>
                  <a:latin typeface="Montserrat Light"/>
                </a:rPr>
                <a:t>Options vs affordability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115433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PREMIUM INCREASES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7939" y="835076"/>
            <a:ext cx="11729648" cy="85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spc="276" dirty="0">
                <a:solidFill>
                  <a:srgbClr val="000000"/>
                </a:solidFill>
                <a:latin typeface="Abril Fatface"/>
              </a:rPr>
              <a:t>Understanding Suitability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837939" y="2804836"/>
            <a:ext cx="12214992" cy="216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Now and in the future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00000"/>
                </a:solidFill>
                <a:latin typeface="Montserrat Light"/>
              </a:rPr>
              <a:t>Premiums shouldn't significantly reduce standard of living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00000"/>
                </a:solidFill>
                <a:latin typeface="Montserrat Light"/>
              </a:rPr>
              <a:t>Shouldn't significantly reduce income or assets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00000"/>
                </a:solidFill>
                <a:latin typeface="Montserrat Light"/>
              </a:rPr>
              <a:t>Be able to absorb future increases of at least 50%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00000"/>
                </a:solidFill>
                <a:latin typeface="Montserrat Light"/>
              </a:rPr>
              <a:t>Be able to fund premiums after death of spouse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37939" y="7237122"/>
            <a:ext cx="12214992" cy="47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00000"/>
                </a:solidFill>
                <a:latin typeface="Montserrat Light"/>
              </a:rPr>
              <a:t>and distribution of estate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37939" y="2231463"/>
            <a:ext cx="12214992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NEED SUFFICIENT INCOME TO FUND PREMIUMS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37939" y="5181355"/>
            <a:ext cx="12214992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BENEFITS PROPORTIONATE TO INCOME AND ASSETS</a:t>
            </a:r>
          </a:p>
          <a:p>
            <a:pPr algn="l">
              <a:lnSpc>
                <a:spcPts val="525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BE ABLE TO PASS MEDICAL UNDERWRITING</a:t>
            </a:r>
          </a:p>
          <a:p>
            <a:pPr algn="l">
              <a:lnSpc>
                <a:spcPts val="525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HAS A FINANCIAL PLAN FOR RETIREMENT</a:t>
            </a:r>
          </a:p>
        </p:txBody>
      </p:sp>
      <p:sp>
        <p:nvSpPr>
          <p:cNvPr id="7" name="AutoShape 7"/>
          <p:cNvSpPr/>
          <p:nvPr/>
        </p:nvSpPr>
        <p:spPr>
          <a:xfrm>
            <a:off x="444715" y="9628917"/>
            <a:ext cx="16230600" cy="33675"/>
          </a:xfrm>
          <a:prstGeom prst="rect">
            <a:avLst/>
          </a:prstGeom>
          <a:solidFill>
            <a:srgbClr val="056EB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37309" r="29708"/>
          <a:stretch>
            <a:fillRect/>
          </a:stretch>
        </p:blipFill>
        <p:spPr>
          <a:xfrm>
            <a:off x="9192" y="-313912"/>
            <a:ext cx="5393143" cy="1091482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-796855" y="-54914"/>
            <a:ext cx="3502618" cy="11341122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5837939" y="8067124"/>
            <a:ext cx="12214992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CONSULTED WITH FAMILY AND FINANCIAL ADVISOR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66700" y="1158311"/>
            <a:ext cx="5753100" cy="42820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266700" y="5655275"/>
            <a:ext cx="5753100" cy="43269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6267450" y="1158311"/>
            <a:ext cx="5753100" cy="42820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>
            <a:off x="6267450" y="5655275"/>
            <a:ext cx="5753100" cy="43269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12287250" y="1158311"/>
            <a:ext cx="5753100" cy="42820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>
            <a:off x="12287250" y="5655275"/>
            <a:ext cx="5753100" cy="432692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8"/>
          <p:cNvGrpSpPr/>
          <p:nvPr/>
        </p:nvGrpSpPr>
        <p:grpSpPr>
          <a:xfrm>
            <a:off x="982208" y="2153090"/>
            <a:ext cx="4322085" cy="2292445"/>
            <a:chOff x="0" y="0"/>
            <a:chExt cx="5762780" cy="3056593"/>
          </a:xfrm>
        </p:grpSpPr>
        <p:sp>
          <p:nvSpPr>
            <p:cNvPr id="9" name="TextBox 9"/>
            <p:cNvSpPr txBox="1"/>
            <p:nvPr/>
          </p:nvSpPr>
          <p:spPr>
            <a:xfrm>
              <a:off x="0" y="2490244"/>
              <a:ext cx="5762780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Age, income, and assets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762780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PERSONAL PROFILE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188837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982958" y="1925548"/>
            <a:ext cx="4322085" cy="2747528"/>
            <a:chOff x="0" y="0"/>
            <a:chExt cx="5762780" cy="366337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490244"/>
              <a:ext cx="5762780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Medical screen and existing health conditions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5762780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HEALTH SCREENING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88837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002758" y="1698007"/>
            <a:ext cx="4322085" cy="3202612"/>
            <a:chOff x="0" y="0"/>
            <a:chExt cx="5762780" cy="427014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2490244"/>
              <a:ext cx="5762780" cy="177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Appropriate benefit package based on personal profile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5762780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BENEFITS SELECTION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188837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6508702"/>
            <a:ext cx="4322085" cy="2260695"/>
            <a:chOff x="0" y="0"/>
            <a:chExt cx="5762780" cy="301426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841133"/>
              <a:ext cx="5762780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Ability to pay for care during waiting period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5762780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WAITING PERIODS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0" y="1239265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6982958" y="6265286"/>
            <a:ext cx="4322085" cy="2747528"/>
            <a:chOff x="0" y="0"/>
            <a:chExt cx="5762780" cy="366337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2490244"/>
              <a:ext cx="5762780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Built in benefit vs. periodic increases, danger of none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762780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INFLATION PROTECTION</a:t>
              </a: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0" y="188837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3002758" y="6492827"/>
            <a:ext cx="4322085" cy="2292445"/>
            <a:chOff x="0" y="0"/>
            <a:chExt cx="5762780" cy="3056593"/>
          </a:xfrm>
        </p:grpSpPr>
        <p:sp>
          <p:nvSpPr>
            <p:cNvPr id="29" name="TextBox 29"/>
            <p:cNvSpPr txBox="1"/>
            <p:nvPr/>
          </p:nvSpPr>
          <p:spPr>
            <a:xfrm>
              <a:off x="0" y="2490244"/>
              <a:ext cx="5762780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Initially and in the future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762780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PREMIUM AFFORDABILITY</a:t>
              </a: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0" y="188837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266700" y="190186"/>
            <a:ext cx="17773650" cy="80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 i="0" spc="50" dirty="0">
                <a:solidFill>
                  <a:srgbClr val="FFFFFF"/>
                </a:solidFill>
                <a:latin typeface="Montserrat 1"/>
              </a:rPr>
              <a:t>"Suitability" Decisions About Purchase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323" b="8323"/>
          <a:stretch>
            <a:fillRect/>
          </a:stretch>
        </p:blipFill>
        <p:spPr>
          <a:xfrm>
            <a:off x="125857" y="135416"/>
            <a:ext cx="18036285" cy="1001616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453967"/>
          </a:xfrm>
          <a:prstGeom prst="rect">
            <a:avLst/>
          </a:prstGeom>
          <a:solidFill>
            <a:srgbClr val="056EB5">
              <a:alpha val="80000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2968646" y="1359836"/>
            <a:ext cx="9587740" cy="53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0" i="0" spc="175" dirty="0">
                <a:solidFill>
                  <a:srgbClr val="FFFFFF"/>
                </a:solidFill>
                <a:latin typeface="Montserrat Extra-Bold"/>
              </a:rPr>
              <a:t>INSURING COUPLES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68646" y="2644954"/>
            <a:ext cx="9523580" cy="64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000" b="0" i="0" spc="400" dirty="0">
                <a:solidFill>
                  <a:srgbClr val="FFFFFF"/>
                </a:solidFill>
                <a:latin typeface="Montserrat Light"/>
              </a:rPr>
              <a:t>WOMEN ARE MORE LIKELY TO:</a:t>
            </a:r>
          </a:p>
        </p:txBody>
      </p:sp>
      <p:sp>
        <p:nvSpPr>
          <p:cNvPr id="6" name="AutoShape 6"/>
          <p:cNvSpPr/>
          <p:nvPr/>
        </p:nvSpPr>
        <p:spPr>
          <a:xfrm>
            <a:off x="2968646" y="2163810"/>
            <a:ext cx="874922" cy="1240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>
            <a:off x="2093723" y="3498443"/>
            <a:ext cx="278975" cy="2964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8"/>
          <p:cNvGrpSpPr/>
          <p:nvPr/>
        </p:nvGrpSpPr>
        <p:grpSpPr>
          <a:xfrm>
            <a:off x="2968646" y="3498443"/>
            <a:ext cx="11493493" cy="1908181"/>
            <a:chOff x="0" y="0"/>
            <a:chExt cx="15324658" cy="2544242"/>
          </a:xfrm>
        </p:grpSpPr>
        <p:sp>
          <p:nvSpPr>
            <p:cNvPr id="9" name="TextBox 9"/>
            <p:cNvSpPr txBox="1"/>
            <p:nvPr/>
          </p:nvSpPr>
          <p:spPr>
            <a:xfrm>
              <a:off x="0" y="1371114"/>
              <a:ext cx="15324658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Women often provide early home care for a male spouse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Masks early claim dates for male spouses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5324658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FFFFFF"/>
                  </a:solidFill>
                  <a:latin typeface="Montserrat Light"/>
                </a:rPr>
                <a:t>LIVE TO AGE 65, SEVEN YEAR LONGER LIFESPAN THAN MEN, AND HAVE OLDER SPOUSES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68646" y="5513590"/>
            <a:ext cx="13649745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BE WIDOWED AND LIVING ALONG WHEN CARE IS NEEDED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968646" y="7579362"/>
            <a:ext cx="11493493" cy="966265"/>
            <a:chOff x="0" y="0"/>
            <a:chExt cx="15324658" cy="128835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22003"/>
              <a:ext cx="15324658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Less ability to private pay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FFFFFF"/>
                  </a:solidFill>
                  <a:latin typeface="Montserrat Light"/>
                </a:rPr>
                <a:t>HAVE LESS INCOME AND RESOURCES AS WIDOWS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2093723" y="5542165"/>
            <a:ext cx="278975" cy="2964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" name="AutoShape 16"/>
          <p:cNvSpPr/>
          <p:nvPr/>
        </p:nvSpPr>
        <p:spPr>
          <a:xfrm>
            <a:off x="2093723" y="7579362"/>
            <a:ext cx="278975" cy="2964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7" name="Group 17"/>
          <p:cNvGrpSpPr/>
          <p:nvPr/>
        </p:nvGrpSpPr>
        <p:grpSpPr>
          <a:xfrm>
            <a:off x="2968646" y="6241781"/>
            <a:ext cx="13649745" cy="966265"/>
            <a:chOff x="0" y="0"/>
            <a:chExt cx="18199660" cy="128835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722003"/>
              <a:ext cx="18199660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Likely to need institutional care sooner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8199660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FFFFFF"/>
                  </a:solidFill>
                  <a:latin typeface="Montserrat Light"/>
                </a:rPr>
                <a:t>HAVE NO LIVE-IN CAREGIVER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2093723" y="6241781"/>
            <a:ext cx="278975" cy="2964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1" name="TextBox 21"/>
          <p:cNvSpPr txBox="1"/>
          <p:nvPr/>
        </p:nvSpPr>
        <p:spPr>
          <a:xfrm>
            <a:off x="2968646" y="8812456"/>
            <a:ext cx="13305967" cy="64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000" b="0" i="0" spc="400" dirty="0">
                <a:solidFill>
                  <a:srgbClr val="FFFFFF"/>
                </a:solidFill>
                <a:latin typeface="Abril Fatface"/>
              </a:rPr>
              <a:t>DO WOMEN NEED THE SAME BENEFIT AS MEN?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2318" y="1085850"/>
            <a:ext cx="14356982" cy="85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dirty="0">
                <a:solidFill>
                  <a:srgbClr val="056EB5"/>
                </a:solidFill>
                <a:latin typeface="Abril Fatface"/>
              </a:rPr>
              <a:t>Price A Minimum Basic Benefit First</a:t>
            </a:r>
          </a:p>
        </p:txBody>
      </p:sp>
      <p:sp>
        <p:nvSpPr>
          <p:cNvPr id="3" name="AutoShape 3"/>
          <p:cNvSpPr/>
          <p:nvPr/>
        </p:nvSpPr>
        <p:spPr>
          <a:xfrm>
            <a:off x="2902318" y="2846702"/>
            <a:ext cx="278975" cy="296431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4" name="Group 4"/>
          <p:cNvGrpSpPr/>
          <p:nvPr/>
        </p:nvGrpSpPr>
        <p:grpSpPr>
          <a:xfrm>
            <a:off x="3777240" y="2846702"/>
            <a:ext cx="11493493" cy="966265"/>
            <a:chOff x="0" y="0"/>
            <a:chExt cx="15324658" cy="1288353"/>
          </a:xfrm>
        </p:grpSpPr>
        <p:sp>
          <p:nvSpPr>
            <p:cNvPr id="5" name="TextBox 5"/>
            <p:cNvSpPr txBox="1"/>
            <p:nvPr/>
          </p:nvSpPr>
          <p:spPr>
            <a:xfrm>
              <a:off x="0" y="722003"/>
              <a:ext cx="15324658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2"/>
                </a:rPr>
                <a:t>Or, an amount </a:t>
              </a:r>
              <a:r>
                <a:rPr lang="en-US" sz="2600" b="0" i="1" dirty="0">
                  <a:solidFill>
                    <a:srgbClr val="7F0000"/>
                  </a:solidFill>
                  <a:latin typeface="Montserrat 2"/>
                </a:rPr>
                <a:t>not less than 80% </a:t>
              </a:r>
              <a:r>
                <a:rPr lang="en-US" sz="2600" b="0" i="0" dirty="0">
                  <a:solidFill>
                    <a:srgbClr val="7F0000"/>
                  </a:solidFill>
                  <a:latin typeface="Montserrat 2"/>
                </a:rPr>
                <a:t>of the current cost</a:t>
              </a:r>
              <a:r>
                <a:rPr lang="en-US" sz="2600" b="0" i="0" dirty="0">
                  <a:solidFill>
                    <a:srgbClr val="D9B93E"/>
                  </a:solidFill>
                  <a:latin typeface="Montserrat 2"/>
                </a:rPr>
                <a:t> </a:t>
              </a:r>
              <a:r>
                <a:rPr lang="en-US" sz="2600" b="0" i="0" dirty="0">
                  <a:solidFill>
                    <a:srgbClr val="000000"/>
                  </a:solidFill>
                  <a:latin typeface="Montserrat 2"/>
                </a:rPr>
                <a:t>of care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MINIMUM DAILY BENEFIT      $170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777240" y="4287010"/>
            <a:ext cx="11493493" cy="966265"/>
            <a:chOff x="0" y="0"/>
            <a:chExt cx="15324658" cy="1288353"/>
          </a:xfrm>
        </p:grpSpPr>
        <p:sp>
          <p:nvSpPr>
            <p:cNvPr id="8" name="TextBox 8"/>
            <p:cNvSpPr txBox="1"/>
            <p:nvPr/>
          </p:nvSpPr>
          <p:spPr>
            <a:xfrm>
              <a:off x="0" y="722003"/>
              <a:ext cx="15324658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Includes benefits for nursing home, assisted living, home care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COMPREHENSIVE POLICY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77240" y="7876821"/>
            <a:ext cx="15245620" cy="4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0"/>
              </a:lnSpc>
            </a:pPr>
            <a:r>
              <a:rPr lang="en-US" sz="2900" b="0" i="0" spc="290" dirty="0">
                <a:solidFill>
                  <a:srgbClr val="000000"/>
                </a:solidFill>
                <a:latin typeface="Montserrat Light"/>
              </a:rPr>
              <a:t>PREMIUM #1           PREMIUM #2           PREMIUM #3</a:t>
            </a:r>
          </a:p>
        </p:txBody>
      </p:sp>
      <p:sp>
        <p:nvSpPr>
          <p:cNvPr id="11" name="AutoShape 11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2" name="AutoShape 12"/>
          <p:cNvSpPr/>
          <p:nvPr/>
        </p:nvSpPr>
        <p:spPr>
          <a:xfrm>
            <a:off x="2902318" y="4287010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3" name="AutoShape 13"/>
          <p:cNvSpPr/>
          <p:nvPr/>
        </p:nvSpPr>
        <p:spPr>
          <a:xfrm>
            <a:off x="2902318" y="7895871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4" name="TextBox 14"/>
          <p:cNvSpPr txBox="1"/>
          <p:nvPr/>
        </p:nvSpPr>
        <p:spPr>
          <a:xfrm>
            <a:off x="3815340" y="5503151"/>
            <a:ext cx="5328660" cy="177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00" b="0" i="0" spc="280" dirty="0">
                <a:solidFill>
                  <a:srgbClr val="000000"/>
                </a:solidFill>
                <a:latin typeface="Montserrat Light"/>
              </a:rPr>
              <a:t>BENEFITS WILL LAST</a:t>
            </a:r>
          </a:p>
          <a:p>
            <a:pPr algn="l">
              <a:lnSpc>
                <a:spcPts val="4816"/>
              </a:lnSpc>
            </a:pPr>
            <a:r>
              <a:rPr lang="en-US" sz="2800" b="0" i="0" spc="280" dirty="0">
                <a:solidFill>
                  <a:srgbClr val="000000"/>
                </a:solidFill>
                <a:latin typeface="Montserrat Light"/>
              </a:rPr>
              <a:t>INFLATION PROTECTION</a:t>
            </a:r>
          </a:p>
          <a:p>
            <a:pPr algn="l">
              <a:lnSpc>
                <a:spcPts val="4816"/>
              </a:lnSpc>
            </a:pPr>
            <a:r>
              <a:rPr lang="en-US" sz="2800" b="0" i="0" spc="280" dirty="0">
                <a:solidFill>
                  <a:srgbClr val="000000"/>
                </a:solidFill>
                <a:latin typeface="Montserrat Light"/>
              </a:rPr>
              <a:t>DEDUCTIBLE PERIOD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54287" y="5503151"/>
            <a:ext cx="4718887" cy="181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8"/>
              </a:lnSpc>
            </a:pPr>
            <a:r>
              <a:rPr lang="en-US" sz="2900" b="0" i="0" spc="290" dirty="0">
                <a:solidFill>
                  <a:srgbClr val="0E0E12"/>
                </a:solidFill>
                <a:latin typeface="Montserrat Light"/>
              </a:rPr>
              <a:t>One year (minimum)</a:t>
            </a:r>
          </a:p>
          <a:p>
            <a:pPr algn="l">
              <a:lnSpc>
                <a:spcPts val="4988"/>
              </a:lnSpc>
            </a:pPr>
            <a:r>
              <a:rPr lang="en-US" sz="2900" b="0" i="0" spc="290" dirty="0">
                <a:solidFill>
                  <a:srgbClr val="0E0E12"/>
                </a:solidFill>
                <a:latin typeface="Montserrat Light"/>
              </a:rPr>
              <a:t>3-5% compound</a:t>
            </a:r>
          </a:p>
          <a:p>
            <a:pPr algn="l">
              <a:lnSpc>
                <a:spcPts val="4988"/>
              </a:lnSpc>
            </a:pPr>
            <a:r>
              <a:rPr lang="en-US" sz="2900" b="0" i="0" spc="290" dirty="0">
                <a:solidFill>
                  <a:srgbClr val="0E0E12"/>
                </a:solidFill>
                <a:latin typeface="Montserrat Light"/>
              </a:rPr>
              <a:t>30 days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460620" y="8072807"/>
            <a:ext cx="1464930" cy="371069"/>
            <a:chOff x="0" y="0"/>
            <a:chExt cx="2256206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2256206" cy="69850"/>
            </a:xfrm>
            <a:custGeom>
              <a:avLst/>
              <a:gdLst/>
              <a:ahLst/>
              <a:cxnLst/>
              <a:rect l="l" t="t" r="r" b="b"/>
              <a:pathLst>
                <a:path w="2256206" h="69850">
                  <a:moveTo>
                    <a:pt x="19653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256206" y="69850"/>
                  </a:lnTo>
                  <a:lnTo>
                    <a:pt x="2256206" y="0"/>
                  </a:ln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758300" y="8072807"/>
            <a:ext cx="1464930" cy="371069"/>
            <a:chOff x="0" y="0"/>
            <a:chExt cx="2256206" cy="571500"/>
          </a:xfrm>
        </p:grpSpPr>
        <p:sp>
          <p:nvSpPr>
            <p:cNvPr id="19" name="Freeform 19"/>
            <p:cNvSpPr/>
            <p:nvPr/>
          </p:nvSpPr>
          <p:spPr>
            <a:xfrm>
              <a:off x="0" y="255270"/>
              <a:ext cx="2256206" cy="69850"/>
            </a:xfrm>
            <a:custGeom>
              <a:avLst/>
              <a:gdLst/>
              <a:ahLst/>
              <a:cxnLst/>
              <a:rect l="l" t="t" r="r" b="b"/>
              <a:pathLst>
                <a:path w="2256206" h="69850">
                  <a:moveTo>
                    <a:pt x="19653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256206" y="69850"/>
                  </a:lnTo>
                  <a:lnTo>
                    <a:pt x="2256206" y="0"/>
                  </a:ln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017880" y="8072807"/>
            <a:ext cx="1464930" cy="371069"/>
            <a:chOff x="0" y="0"/>
            <a:chExt cx="2256206" cy="571500"/>
          </a:xfrm>
        </p:grpSpPr>
        <p:sp>
          <p:nvSpPr>
            <p:cNvPr id="21" name="Freeform 21"/>
            <p:cNvSpPr/>
            <p:nvPr/>
          </p:nvSpPr>
          <p:spPr>
            <a:xfrm>
              <a:off x="0" y="255270"/>
              <a:ext cx="2256206" cy="69850"/>
            </a:xfrm>
            <a:custGeom>
              <a:avLst/>
              <a:gdLst/>
              <a:ahLst/>
              <a:cxnLst/>
              <a:rect l="l" t="t" r="r" b="b"/>
              <a:pathLst>
                <a:path w="2256206" h="69850">
                  <a:moveTo>
                    <a:pt x="19653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256206" y="69850"/>
                  </a:lnTo>
                  <a:lnTo>
                    <a:pt x="2256206" y="0"/>
                  </a:ln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266451" y="9048750"/>
            <a:ext cx="12515070" cy="1030188"/>
            <a:chOff x="0" y="0"/>
            <a:chExt cx="16686760" cy="1373584"/>
          </a:xfrm>
        </p:grpSpPr>
        <p:sp>
          <p:nvSpPr>
            <p:cNvPr id="23" name="TextBox 23"/>
            <p:cNvSpPr txBox="1"/>
            <p:nvPr/>
          </p:nvSpPr>
          <p:spPr>
            <a:xfrm>
              <a:off x="0" y="712478"/>
              <a:ext cx="16686760" cy="66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0" i="0" dirty="0">
                  <a:solidFill>
                    <a:srgbClr val="7F0000"/>
                  </a:solidFill>
                  <a:latin typeface="Montserrat Semi-Bold"/>
                </a:rPr>
                <a:t>Then change benefits to adjust premium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6686760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7F0000"/>
                  </a:solidFill>
                  <a:latin typeface="Montserrat Semi-Bold"/>
                </a:rPr>
                <a:t>FIND OUT WHAT YOU CAN AFFORD TO BUY FIRST!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9053" y="962025"/>
            <a:ext cx="15789894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6400" b="1" i="0" spc="64" dirty="0">
                <a:solidFill>
                  <a:srgbClr val="050707"/>
                </a:solidFill>
                <a:latin typeface="Montserrat 1"/>
              </a:rPr>
              <a:t>What We Know About Paid Benefits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2705100"/>
            <a:ext cx="4572000" cy="60198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4572000" y="2705100"/>
            <a:ext cx="4572000" cy="601980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5" name="AutoShape 5"/>
          <p:cNvSpPr/>
          <p:nvPr/>
        </p:nvSpPr>
        <p:spPr>
          <a:xfrm>
            <a:off x="9144000" y="2705100"/>
            <a:ext cx="4572000" cy="60198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13716000" y="2705100"/>
            <a:ext cx="4572000" cy="601980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7" name="AutoShape 7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0707"/>
          </a:solidFill>
        </p:spPr>
      </p:sp>
      <p:grpSp>
        <p:nvGrpSpPr>
          <p:cNvPr id="8" name="Group 8"/>
          <p:cNvGrpSpPr/>
          <p:nvPr/>
        </p:nvGrpSpPr>
        <p:grpSpPr>
          <a:xfrm>
            <a:off x="402272" y="3828037"/>
            <a:ext cx="3767455" cy="3922093"/>
            <a:chOff x="0" y="0"/>
            <a:chExt cx="5023274" cy="5229458"/>
          </a:xfrm>
        </p:grpSpPr>
        <p:sp>
          <p:nvSpPr>
            <p:cNvPr id="9" name="TextBox 9"/>
            <p:cNvSpPr txBox="1"/>
            <p:nvPr/>
          </p:nvSpPr>
          <p:spPr>
            <a:xfrm>
              <a:off x="0" y="2306553"/>
              <a:ext cx="5023274" cy="2922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Approximately 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10% of claims</a:t>
              </a:r>
            </a:p>
            <a:p>
              <a:pPr algn="ctr">
                <a:lnSpc>
                  <a:spcPts val="2800"/>
                </a:lnSpc>
              </a:pPr>
              <a:endParaRPr lang="en-US" sz="2600" b="0" i="0" dirty="0">
                <a:solidFill>
                  <a:srgbClr val="050707"/>
                </a:solidFill>
                <a:latin typeface="Montserrat Light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0" i="0" dirty="0">
                  <a:solidFill>
                    <a:srgbClr val="050707"/>
                  </a:solidFill>
                  <a:latin typeface="Montserrat Light"/>
                </a:rPr>
                <a:t>Primarily for dementia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 b="0" i="0" dirty="0">
                  <a:solidFill>
                    <a:srgbClr val="050707"/>
                  </a:solidFill>
                  <a:latin typeface="Montserrat Light"/>
                </a:rPr>
                <a:t>Longest claims are for dementia</a:t>
              </a:r>
            </a:p>
            <a:p>
              <a:pPr algn="ctr">
                <a:lnSpc>
                  <a:spcPts val="2800"/>
                </a:lnSpc>
              </a:pPr>
              <a:endParaRPr lang="en-US" sz="1500" b="0" i="0" dirty="0">
                <a:solidFill>
                  <a:srgbClr val="050707"/>
                </a:solidFill>
                <a:latin typeface="Montserrat Light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023274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NURSING </a:t>
              </a:r>
            </a:p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HOME CARE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1928355" y="1704686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974272" y="3828037"/>
            <a:ext cx="3767455" cy="2122927"/>
            <a:chOff x="0" y="0"/>
            <a:chExt cx="5023274" cy="283056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57442"/>
              <a:ext cx="5023274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Approximately 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50-60% of claims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5023274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FFFFFF"/>
                  </a:solidFill>
                  <a:latin typeface="Montserrat Light"/>
                </a:rPr>
                <a:t>HOME CARE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928355" y="1055574"/>
              <a:ext cx="1166563" cy="1653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546272" y="3828037"/>
            <a:ext cx="3767455" cy="2609760"/>
            <a:chOff x="0" y="0"/>
            <a:chExt cx="5023274" cy="347968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2306553"/>
              <a:ext cx="5023274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Approximately 15-20% of claims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5023274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ASSISTED LIVING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928355" y="1704686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4118272" y="3828037"/>
            <a:ext cx="3767455" cy="2122927"/>
            <a:chOff x="0" y="0"/>
            <a:chExt cx="5023274" cy="2830569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657442"/>
              <a:ext cx="5023274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0" i="0" dirty="0">
                  <a:solidFill>
                    <a:srgbClr val="FFFFFF"/>
                  </a:solidFill>
                  <a:latin typeface="Montserrat Light"/>
                </a:rPr>
                <a:t>"Care is likely to end where it began"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5023274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FFFFFF"/>
                  </a:solidFill>
                  <a:latin typeface="Montserrat Light"/>
                </a:rPr>
                <a:t>ONE INSURER: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928355" y="1055574"/>
              <a:ext cx="1166563" cy="165368"/>
            </a:xfrm>
            <a:prstGeom prst="rect">
              <a:avLst/>
            </a:pr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888895"/>
            <a:ext cx="16230600" cy="734577"/>
            <a:chOff x="0" y="0"/>
            <a:chExt cx="21640800" cy="97943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640800" cy="44901"/>
            </a:xfrm>
            <a:prstGeom prst="rect">
              <a:avLst/>
            </a:prstGeom>
            <a:solidFill>
              <a:srgbClr val="056EB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48646"/>
              <a:ext cx="10816073" cy="5307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16100" y="0"/>
            <a:ext cx="4648200" cy="15665440"/>
            <a:chOff x="0" y="0"/>
            <a:chExt cx="6197600" cy="208872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1930" r="17382"/>
            <a:stretch>
              <a:fillRect/>
            </a:stretch>
          </p:blipFill>
          <p:spPr>
            <a:xfrm>
              <a:off x="0" y="0"/>
              <a:ext cx="6197600" cy="687775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4656" r="24656"/>
            <a:stretch>
              <a:fillRect/>
            </a:stretch>
          </p:blipFill>
          <p:spPr>
            <a:xfrm>
              <a:off x="0" y="7004751"/>
              <a:ext cx="6197600" cy="687775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33020" t="1646" r="33020" b="1646"/>
            <a:stretch>
              <a:fillRect/>
            </a:stretch>
          </p:blipFill>
          <p:spPr>
            <a:xfrm>
              <a:off x="0" y="14009503"/>
              <a:ext cx="6197600" cy="687775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31945" y="962025"/>
            <a:ext cx="12495932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6400" b="1" i="0" spc="64" dirty="0">
                <a:solidFill>
                  <a:srgbClr val="050707"/>
                </a:solidFill>
                <a:latin typeface="Montserrat 1"/>
              </a:rPr>
              <a:t>Benefit Triggers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1945" y="2786380"/>
            <a:ext cx="11601970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HOW DO PEOPLE QUALIFY FOR PAID BENEFITS?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1945" y="3490664"/>
            <a:ext cx="11601970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INSURER ASSESSMENT PROCESS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1945" y="4100687"/>
            <a:ext cx="11601970" cy="316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9260" lvl="1" indent="-214630" algn="l">
              <a:lnSpc>
                <a:spcPts val="3640"/>
              </a:lnSpc>
              <a:buFont typeface="Arial"/>
              <a:buChar char="•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Determine if benefit trigger has been reached</a:t>
            </a:r>
          </a:p>
          <a:p>
            <a:pPr marL="429260" lvl="1" indent="-214630" algn="l">
              <a:lnSpc>
                <a:spcPts val="3640"/>
              </a:lnSpc>
              <a:buFont typeface="Arial"/>
              <a:buChar char="•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Functional or cognitive impairment</a:t>
            </a:r>
          </a:p>
          <a:p>
            <a:pPr marL="429260" lvl="1" indent="-214630" algn="l">
              <a:lnSpc>
                <a:spcPts val="3640"/>
              </a:lnSpc>
              <a:buFont typeface="Arial"/>
              <a:buChar char="•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ADLs or Dementia</a:t>
            </a:r>
          </a:p>
          <a:p>
            <a:pPr marL="858521" lvl="2" indent="-286174" algn="l">
              <a:lnSpc>
                <a:spcPts val="3640"/>
              </a:lnSpc>
              <a:buFont typeface="Arial"/>
              <a:buChar char="⚬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Medical necessity or Dr. order in older policies</a:t>
            </a:r>
          </a:p>
          <a:p>
            <a:pPr marL="429260" lvl="1" indent="-214630" algn="l">
              <a:lnSpc>
                <a:spcPts val="3640"/>
              </a:lnSpc>
              <a:buFont typeface="Arial"/>
              <a:buChar char="•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Measure severity of impairment</a:t>
            </a:r>
          </a:p>
          <a:p>
            <a:pPr marL="429260" lvl="1" indent="-214630" algn="l">
              <a:lnSpc>
                <a:spcPts val="3640"/>
              </a:lnSpc>
              <a:buFont typeface="Arial"/>
              <a:buChar char="•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Identify needed services (Plan of Care)</a:t>
            </a:r>
          </a:p>
          <a:p>
            <a:pPr marL="429260" lvl="1" indent="-214630" algn="l">
              <a:lnSpc>
                <a:spcPts val="3640"/>
              </a:lnSpc>
              <a:buFont typeface="Arial"/>
              <a:buChar char="•"/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Submit plan of care for approval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1945" y="7644445"/>
            <a:ext cx="11601970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INSURER APPROVES OR DISAPPROVES A CLAIM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7411700" y="-495300"/>
            <a:ext cx="1752600" cy="112776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6EB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4424" r="19736"/>
          <a:stretch>
            <a:fillRect/>
          </a:stretch>
        </p:blipFill>
        <p:spPr>
          <a:xfrm>
            <a:off x="0" y="-353566"/>
            <a:ext cx="7549970" cy="1099413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50859" y="1028700"/>
            <a:ext cx="8508441" cy="3605480"/>
            <a:chOff x="0" y="0"/>
            <a:chExt cx="11344588" cy="4807307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1344588" cy="3037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00"/>
                </a:lnSpc>
              </a:pPr>
              <a:r>
                <a:rPr lang="en-US" sz="8000" b="0" i="0" dirty="0">
                  <a:solidFill>
                    <a:srgbClr val="000000"/>
                  </a:solidFill>
                  <a:latin typeface="Abril Fatface"/>
                </a:rPr>
                <a:t>Bringing the Pieces Together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35419"/>
              <a:ext cx="10693123" cy="1371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3400" b="0" i="0" spc="170" dirty="0">
                  <a:solidFill>
                    <a:srgbClr val="056EB5"/>
                  </a:solidFill>
                  <a:latin typeface="Abril Fatface"/>
                </a:rPr>
                <a:t>LONG-TERM CARE INSURANCE </a:t>
              </a:r>
            </a:p>
            <a:p>
              <a:pPr algn="l">
                <a:lnSpc>
                  <a:spcPts val="4079"/>
                </a:lnSpc>
              </a:pPr>
              <a:r>
                <a:rPr lang="en-US" sz="3400" b="0" i="0" spc="170" dirty="0">
                  <a:solidFill>
                    <a:srgbClr val="056EB5"/>
                  </a:solidFill>
                  <a:latin typeface="Abril Fatface"/>
                </a:rPr>
                <a:t>FOR SHIP COUNSELORS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533400" y="7303864"/>
            <a:ext cx="8083370" cy="3805024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32328" y="3716851"/>
            <a:ext cx="3077086" cy="28532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8804124"/>
            <a:ext cx="8229600" cy="82296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02BCC63-13A0-4D23-B173-213B90800556}"/>
              </a:ext>
            </a:extLst>
          </p:cNvPr>
          <p:cNvSpPr txBox="1"/>
          <p:nvPr/>
        </p:nvSpPr>
        <p:spPr>
          <a:xfrm>
            <a:off x="8750859" y="9513891"/>
            <a:ext cx="9183092" cy="44480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3640"/>
              </a:lnSpc>
            </a:pPr>
            <a:r>
              <a:rPr lang="en-US" sz="2800" b="0" i="0" spc="56" dirty="0">
                <a:solidFill>
                  <a:srgbClr val="000000"/>
                </a:solidFill>
                <a:latin typeface="Montserrat 1"/>
              </a:rPr>
              <a:t>Bonnie Burns, Consultant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3000"/>
          </a:blip>
          <a:srcRect l="22851" r="36381"/>
          <a:stretch>
            <a:fillRect/>
          </a:stretch>
        </p:blipFill>
        <p:spPr>
          <a:xfrm>
            <a:off x="12901271" y="-440791"/>
            <a:ext cx="6720283" cy="109827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88950"/>
            <a:ext cx="14816300" cy="45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0" i="0" spc="453" dirty="0">
                <a:solidFill>
                  <a:srgbClr val="FFFFFF"/>
                </a:solidFill>
                <a:latin typeface="Montserrat Extra-Bold"/>
              </a:rPr>
              <a:t>FEDERAL BENEFIT ELIGIBILITY CRITERIA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250708"/>
            <a:ext cx="12459355" cy="522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5"/>
              </a:lnSpc>
            </a:pPr>
            <a:r>
              <a:rPr lang="en-US" sz="3200" b="0" i="0" spc="300" dirty="0">
                <a:solidFill>
                  <a:srgbClr val="FFFFFF"/>
                </a:solidFill>
                <a:latin typeface="Montserrat Light"/>
              </a:rPr>
              <a:t>BENEFITS MUST COORDINATE WITH MEDICARE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2998033"/>
            <a:ext cx="874922" cy="1240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3602417"/>
            <a:ext cx="10352329" cy="5281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24" lvl="1" indent="-292712" algn="l">
              <a:lnSpc>
                <a:spcPts val="4609"/>
              </a:lnSpc>
              <a:buFont typeface="Arial"/>
              <a:buChar char="•"/>
            </a:pPr>
            <a:r>
              <a:rPr lang="en-US" sz="3545" b="1" i="0" spc="35" dirty="0">
                <a:solidFill>
                  <a:srgbClr val="FFFFFF"/>
                </a:solidFill>
                <a:latin typeface="Montserrat 1"/>
              </a:rPr>
              <a:t>Two ADLs or several cognitive impairment.</a:t>
            </a:r>
          </a:p>
          <a:p>
            <a:pPr marL="878136" lvl="2" indent="-292712" algn="l">
              <a:lnSpc>
                <a:spcPts val="3457"/>
              </a:lnSpc>
              <a:buFont typeface="Arial"/>
              <a:buChar char="⚬"/>
            </a:pPr>
            <a:r>
              <a:rPr lang="en-US" sz="2659" b="0" i="0" spc="26" dirty="0">
                <a:solidFill>
                  <a:srgbClr val="FFFFFF"/>
                </a:solidFill>
                <a:latin typeface="Montserrat 1"/>
              </a:rPr>
              <a:t>No other benefit trigger allowed</a:t>
            </a:r>
          </a:p>
          <a:p>
            <a:pPr marL="585424" lvl="1" indent="-292712" algn="l">
              <a:lnSpc>
                <a:spcPts val="4609"/>
              </a:lnSpc>
              <a:buFont typeface="Arial"/>
              <a:buChar char="•"/>
            </a:pPr>
            <a:r>
              <a:rPr lang="en-US" sz="3545" b="1" i="0" spc="35" dirty="0">
                <a:solidFill>
                  <a:srgbClr val="FFFFFF"/>
                </a:solidFill>
                <a:latin typeface="Montserrat 1"/>
              </a:rPr>
              <a:t>Certified by licensed health                      care professional</a:t>
            </a:r>
          </a:p>
          <a:p>
            <a:pPr marL="878136" lvl="2" indent="-292712" algn="l">
              <a:lnSpc>
                <a:spcPts val="3457"/>
              </a:lnSpc>
              <a:buFont typeface="Arial"/>
              <a:buChar char="⚬"/>
            </a:pPr>
            <a:r>
              <a:rPr lang="en-US" sz="2659" b="1" i="0" spc="26" dirty="0">
                <a:solidFill>
                  <a:srgbClr val="FFFFFF"/>
                </a:solidFill>
                <a:latin typeface="Montserrat 1"/>
              </a:rPr>
              <a:t>Nurse, doctor, or social worker</a:t>
            </a:r>
          </a:p>
          <a:p>
            <a:pPr marL="585424" lvl="1" indent="-292712" algn="l">
              <a:lnSpc>
                <a:spcPts val="4609"/>
              </a:lnSpc>
              <a:buFont typeface="Arial"/>
              <a:buChar char="•"/>
            </a:pPr>
            <a:r>
              <a:rPr lang="en-US" sz="3545" b="1" i="0" spc="35" dirty="0">
                <a:solidFill>
                  <a:srgbClr val="FFFFFF"/>
                </a:solidFill>
                <a:latin typeface="Montserrat 1"/>
              </a:rPr>
              <a:t>Condition is expected to last at              least 90 days</a:t>
            </a:r>
          </a:p>
          <a:p>
            <a:pPr marL="878136" lvl="2" indent="-292712" algn="l">
              <a:lnSpc>
                <a:spcPts val="3457"/>
              </a:lnSpc>
              <a:buFont typeface="Arial"/>
              <a:buChar char="⚬"/>
            </a:pPr>
            <a:r>
              <a:rPr lang="en-US" sz="2659" b="1" i="0" spc="26" dirty="0">
                <a:solidFill>
                  <a:srgbClr val="FFFFFF"/>
                </a:solidFill>
                <a:latin typeface="Montserrat 1"/>
              </a:rPr>
              <a:t>Is </a:t>
            </a:r>
            <a:r>
              <a:rPr lang="en-US" sz="2659" b="0" i="0" spc="26" dirty="0">
                <a:solidFill>
                  <a:srgbClr val="FFFFFF"/>
                </a:solidFill>
                <a:latin typeface="Montserrat 1"/>
              </a:rPr>
              <a:t>not a deductible period before benefits can be paid</a:t>
            </a:r>
          </a:p>
          <a:p>
            <a:pPr marL="878136" lvl="2" indent="-292712" algn="l">
              <a:lnSpc>
                <a:spcPts val="3457"/>
              </a:lnSpc>
              <a:buFont typeface="Arial"/>
              <a:buChar char="⚬"/>
            </a:pPr>
            <a:r>
              <a:rPr lang="en-US" sz="2352" b="0" i="0" spc="23" dirty="0">
                <a:solidFill>
                  <a:srgbClr val="FFFFFF"/>
                </a:solidFill>
                <a:latin typeface="Montserrat 1"/>
              </a:rPr>
              <a:t>No repercussions if period is actually shorter</a:t>
            </a:r>
          </a:p>
        </p:txBody>
      </p:sp>
      <p:sp>
        <p:nvSpPr>
          <p:cNvPr id="7" name="AutoShape 7"/>
          <p:cNvSpPr/>
          <p:nvPr/>
        </p:nvSpPr>
        <p:spPr>
          <a:xfrm>
            <a:off x="12547957" y="-1421400"/>
            <a:ext cx="3611051" cy="119634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1028700" y="1700557"/>
            <a:ext cx="8858313" cy="108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0" i="0" spc="489" dirty="0">
                <a:solidFill>
                  <a:srgbClr val="FFFFFF"/>
                </a:solidFill>
                <a:latin typeface="Montserrat 1"/>
              </a:rPr>
              <a:t>DEFINITION OF A CHRONICALLY ILL INDIVIDUAL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3000"/>
          </a:blip>
          <a:srcRect l="3165" t="6421" r="51850" b="6421"/>
          <a:stretch>
            <a:fillRect/>
          </a:stretch>
        </p:blipFill>
        <p:spPr>
          <a:xfrm>
            <a:off x="10907085" y="-347895"/>
            <a:ext cx="8492121" cy="109827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577898"/>
            <a:ext cx="8358750" cy="551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 b="1" i="0" spc="42" dirty="0">
                <a:solidFill>
                  <a:srgbClr val="FFFFFF"/>
                </a:solidFill>
                <a:latin typeface="Montserrat 1"/>
              </a:rPr>
              <a:t>The term “qualified long-term care  services” means necessary diagnostic, preventive, therapeutic, curing, treating, mitigating, and rehabilitative services, and maintenance or personal care services (added by TQ)</a:t>
            </a:r>
          </a:p>
        </p:txBody>
      </p:sp>
      <p:sp>
        <p:nvSpPr>
          <p:cNvPr id="4" name="AutoShape 4"/>
          <p:cNvSpPr/>
          <p:nvPr/>
        </p:nvSpPr>
        <p:spPr>
          <a:xfrm>
            <a:off x="10809807" y="-1328505"/>
            <a:ext cx="2624381" cy="119634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1028700" y="479425"/>
            <a:ext cx="14816300" cy="46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0" i="0" spc="408" dirty="0">
                <a:solidFill>
                  <a:srgbClr val="FFFFFF"/>
                </a:solidFill>
                <a:latin typeface="Abril Fatface"/>
              </a:rPr>
              <a:t>FEDERAL BENEFIT ELIGIBILITY CRITERIA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2998033"/>
            <a:ext cx="874922" cy="1240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1700557"/>
            <a:ext cx="8858313" cy="108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0" i="0" spc="489" dirty="0">
                <a:solidFill>
                  <a:srgbClr val="FFFFFF"/>
                </a:solidFill>
                <a:latin typeface="Montserrat 1"/>
              </a:rPr>
              <a:t>DEFINITION OF LONG-TERM CARE SERVICES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0293" y="447846"/>
            <a:ext cx="15789894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 b="1" i="0" spc="64" dirty="0">
                <a:solidFill>
                  <a:srgbClr val="050707"/>
                </a:solidFill>
                <a:latin typeface="Montserrat 1"/>
              </a:rPr>
              <a:t>How Long Do LTCI Benefits Last?</a:t>
            </a:r>
          </a:p>
        </p:txBody>
      </p:sp>
      <p:sp>
        <p:nvSpPr>
          <p:cNvPr id="3" name="AutoShape 3"/>
          <p:cNvSpPr/>
          <p:nvPr/>
        </p:nvSpPr>
        <p:spPr>
          <a:xfrm rot="5400000">
            <a:off x="4629003" y="-120198"/>
            <a:ext cx="887852" cy="8045272"/>
          </a:xfrm>
          <a:prstGeom prst="rect">
            <a:avLst/>
          </a:prstGeom>
          <a:solidFill>
            <a:srgbClr val="056EB5">
              <a:alpha val="43137"/>
            </a:srgbClr>
          </a:solidFill>
        </p:spPr>
      </p:sp>
      <p:sp>
        <p:nvSpPr>
          <p:cNvPr id="4" name="AutoShape 4"/>
          <p:cNvSpPr/>
          <p:nvPr/>
        </p:nvSpPr>
        <p:spPr>
          <a:xfrm rot="5400000">
            <a:off x="4629003" y="906620"/>
            <a:ext cx="887852" cy="8045272"/>
          </a:xfrm>
          <a:prstGeom prst="rect">
            <a:avLst/>
          </a:prstGeom>
          <a:solidFill>
            <a:srgbClr val="056EB5">
              <a:alpha val="86666"/>
            </a:srgbClr>
          </a:solidFill>
        </p:spPr>
      </p:sp>
      <p:sp>
        <p:nvSpPr>
          <p:cNvPr id="5" name="AutoShape 5"/>
          <p:cNvSpPr/>
          <p:nvPr/>
        </p:nvSpPr>
        <p:spPr>
          <a:xfrm rot="5400000">
            <a:off x="4629003" y="1933439"/>
            <a:ext cx="887852" cy="8045272"/>
          </a:xfrm>
          <a:prstGeom prst="rect">
            <a:avLst/>
          </a:prstGeom>
          <a:solidFill>
            <a:srgbClr val="056EB5">
              <a:alpha val="43137"/>
            </a:srgbClr>
          </a:solidFill>
        </p:spPr>
      </p:sp>
      <p:sp>
        <p:nvSpPr>
          <p:cNvPr id="6" name="AutoShape 6"/>
          <p:cNvSpPr/>
          <p:nvPr/>
        </p:nvSpPr>
        <p:spPr>
          <a:xfrm rot="5400000">
            <a:off x="4629003" y="2960257"/>
            <a:ext cx="887852" cy="8045272"/>
          </a:xfrm>
          <a:prstGeom prst="rect">
            <a:avLst/>
          </a:prstGeom>
          <a:solidFill>
            <a:srgbClr val="056EB5">
              <a:alpha val="86666"/>
            </a:srgbClr>
          </a:solidFill>
        </p:spPr>
      </p:sp>
      <p:sp>
        <p:nvSpPr>
          <p:cNvPr id="7" name="AutoShape 7"/>
          <p:cNvSpPr/>
          <p:nvPr/>
        </p:nvSpPr>
        <p:spPr>
          <a:xfrm rot="5400000">
            <a:off x="4629003" y="3978768"/>
            <a:ext cx="887852" cy="8045272"/>
          </a:xfrm>
          <a:prstGeom prst="rect">
            <a:avLst/>
          </a:prstGeom>
          <a:solidFill>
            <a:srgbClr val="056EB5">
              <a:alpha val="43137"/>
            </a:srgbClr>
          </a:solidFill>
        </p:spPr>
      </p:sp>
      <p:sp>
        <p:nvSpPr>
          <p:cNvPr id="8" name="AutoShape 8"/>
          <p:cNvSpPr/>
          <p:nvPr/>
        </p:nvSpPr>
        <p:spPr>
          <a:xfrm rot="5400000">
            <a:off x="4618207" y="4994790"/>
            <a:ext cx="887852" cy="8066865"/>
          </a:xfrm>
          <a:prstGeom prst="rect">
            <a:avLst/>
          </a:prstGeom>
          <a:solidFill>
            <a:srgbClr val="056EB5">
              <a:alpha val="86666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1592418" y="3656394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1 YEAR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2418" y="5722955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3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2418" y="7751816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5 YEARS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2418" y="4728921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2 YEARS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2418" y="6757782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4 YEARS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92418" y="8739143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6 YEARS</a:t>
            </a:r>
          </a:p>
        </p:txBody>
      </p:sp>
      <p:sp>
        <p:nvSpPr>
          <p:cNvPr id="15" name="AutoShape 15"/>
          <p:cNvSpPr/>
          <p:nvPr/>
        </p:nvSpPr>
        <p:spPr>
          <a:xfrm rot="5400000">
            <a:off x="12781942" y="-130995"/>
            <a:ext cx="887852" cy="8066865"/>
          </a:xfrm>
          <a:prstGeom prst="rect">
            <a:avLst/>
          </a:prstGeom>
          <a:solidFill>
            <a:srgbClr val="056EB5">
              <a:alpha val="43137"/>
            </a:srgbClr>
          </a:solidFill>
        </p:spPr>
      </p:sp>
      <p:sp>
        <p:nvSpPr>
          <p:cNvPr id="16" name="AutoShape 16"/>
          <p:cNvSpPr/>
          <p:nvPr/>
        </p:nvSpPr>
        <p:spPr>
          <a:xfrm rot="5400000">
            <a:off x="12781942" y="895823"/>
            <a:ext cx="887852" cy="8066865"/>
          </a:xfrm>
          <a:prstGeom prst="rect">
            <a:avLst/>
          </a:prstGeom>
          <a:solidFill>
            <a:srgbClr val="056EB5">
              <a:alpha val="86666"/>
            </a:srgbClr>
          </a:solidFill>
        </p:spPr>
      </p:sp>
      <p:sp>
        <p:nvSpPr>
          <p:cNvPr id="17" name="AutoShape 17"/>
          <p:cNvSpPr/>
          <p:nvPr/>
        </p:nvSpPr>
        <p:spPr>
          <a:xfrm rot="5400000">
            <a:off x="12781942" y="1922642"/>
            <a:ext cx="887852" cy="8066865"/>
          </a:xfrm>
          <a:prstGeom prst="rect">
            <a:avLst/>
          </a:prstGeom>
          <a:solidFill>
            <a:srgbClr val="056EB5">
              <a:alpha val="43137"/>
            </a:srgbClr>
          </a:solidFill>
        </p:spPr>
      </p:sp>
      <p:sp>
        <p:nvSpPr>
          <p:cNvPr id="18" name="AutoShape 18"/>
          <p:cNvSpPr/>
          <p:nvPr/>
        </p:nvSpPr>
        <p:spPr>
          <a:xfrm rot="5400000">
            <a:off x="12781942" y="2949460"/>
            <a:ext cx="887852" cy="8066865"/>
          </a:xfrm>
          <a:prstGeom prst="rect">
            <a:avLst/>
          </a:prstGeom>
          <a:solidFill>
            <a:srgbClr val="056EB5">
              <a:alpha val="86666"/>
            </a:srgbClr>
          </a:solidFill>
        </p:spPr>
      </p:sp>
      <p:sp>
        <p:nvSpPr>
          <p:cNvPr id="19" name="AutoShape 19"/>
          <p:cNvSpPr/>
          <p:nvPr/>
        </p:nvSpPr>
        <p:spPr>
          <a:xfrm rot="5400000">
            <a:off x="12781942" y="3967972"/>
            <a:ext cx="887852" cy="8066865"/>
          </a:xfrm>
          <a:prstGeom prst="rect">
            <a:avLst/>
          </a:prstGeom>
          <a:solidFill>
            <a:srgbClr val="056EB5">
              <a:alpha val="43137"/>
            </a:srgbClr>
          </a:solidFill>
        </p:spPr>
      </p:sp>
      <p:sp>
        <p:nvSpPr>
          <p:cNvPr id="20" name="AutoShape 20"/>
          <p:cNvSpPr/>
          <p:nvPr/>
        </p:nvSpPr>
        <p:spPr>
          <a:xfrm rot="5400000">
            <a:off x="12781942" y="4994790"/>
            <a:ext cx="887852" cy="8066865"/>
          </a:xfrm>
          <a:prstGeom prst="rect">
            <a:avLst/>
          </a:prstGeom>
          <a:solidFill>
            <a:srgbClr val="056EB5">
              <a:alpha val="86666"/>
            </a:srgbClr>
          </a:solidFill>
        </p:spPr>
      </p:sp>
      <p:sp>
        <p:nvSpPr>
          <p:cNvPr id="21" name="TextBox 21"/>
          <p:cNvSpPr txBox="1"/>
          <p:nvPr/>
        </p:nvSpPr>
        <p:spPr>
          <a:xfrm>
            <a:off x="9342760" y="3656394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2.2 YEARS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42760" y="5722955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3.6 YEARS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42760" y="7711024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6 YEARS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342760" y="4728921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3.3 YEARS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42760" y="6716989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4.6 YEARS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42760" y="8698350"/>
            <a:ext cx="500426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0" i="0" spc="300" dirty="0">
                <a:solidFill>
                  <a:srgbClr val="FFFFFF"/>
                </a:solidFill>
                <a:latin typeface="Montserrat Light"/>
              </a:rPr>
              <a:t>8 YEARS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8438" y="1643793"/>
            <a:ext cx="16568644" cy="38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 b="0" i="0" spc="250" dirty="0">
                <a:solidFill>
                  <a:srgbClr val="000000"/>
                </a:solidFill>
                <a:latin typeface="Montserrat Light"/>
              </a:rPr>
              <a:t>ON AVERAGE HOW LONG DO BENEFITS LAST ONCE A PERSON STARTS USING THEM?</a:t>
            </a:r>
          </a:p>
        </p:txBody>
      </p:sp>
      <p:sp>
        <p:nvSpPr>
          <p:cNvPr id="28" name="AutoShape 28"/>
          <p:cNvSpPr/>
          <p:nvPr/>
        </p:nvSpPr>
        <p:spPr>
          <a:xfrm rot="5400000">
            <a:off x="4639800" y="-1137738"/>
            <a:ext cx="887852" cy="8066865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29" name="AutoShape 29"/>
          <p:cNvSpPr/>
          <p:nvPr/>
        </p:nvSpPr>
        <p:spPr>
          <a:xfrm rot="5400000">
            <a:off x="12803535" y="-1137738"/>
            <a:ext cx="887852" cy="8066865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30" name="TextBox 30"/>
          <p:cNvSpPr txBox="1"/>
          <p:nvPr/>
        </p:nvSpPr>
        <p:spPr>
          <a:xfrm>
            <a:off x="1592418" y="2653336"/>
            <a:ext cx="5004268" cy="48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1" i="0" spc="330" dirty="0">
                <a:solidFill>
                  <a:srgbClr val="FFFFFF"/>
                </a:solidFill>
                <a:latin typeface="Montserrat Light"/>
              </a:rPr>
              <a:t>POLICY LENGTH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342760" y="2642752"/>
            <a:ext cx="5004268" cy="48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b="1" i="0" spc="330" dirty="0">
                <a:solidFill>
                  <a:srgbClr val="FFFFFF"/>
                </a:solidFill>
                <a:latin typeface="Montserrat Light"/>
              </a:rPr>
              <a:t>BENEFITS LAST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9053" y="1039918"/>
            <a:ext cx="15789894" cy="88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500" b="1" i="0" spc="55" dirty="0">
                <a:solidFill>
                  <a:srgbClr val="050707"/>
                </a:solidFill>
                <a:latin typeface="Montserrat 1"/>
              </a:rPr>
              <a:t>Things to look for when reviewing a policy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2705100"/>
            <a:ext cx="4572000" cy="6019800"/>
          </a:xfrm>
          <a:prstGeom prst="rect">
            <a:avLst/>
          </a:prstGeom>
          <a:solidFill>
            <a:srgbClr val="056EB5">
              <a:alpha val="1960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4572000" y="2705100"/>
            <a:ext cx="4572000" cy="601980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5" name="AutoShape 5"/>
          <p:cNvSpPr/>
          <p:nvPr/>
        </p:nvSpPr>
        <p:spPr>
          <a:xfrm>
            <a:off x="9144000" y="2705100"/>
            <a:ext cx="4572000" cy="6019800"/>
          </a:xfrm>
          <a:prstGeom prst="rect">
            <a:avLst/>
          </a:prstGeom>
          <a:solidFill>
            <a:srgbClr val="056EB5">
              <a:alpha val="1960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13716000" y="2705100"/>
            <a:ext cx="4572000" cy="601980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7" name="AutoShape 7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0707"/>
          </a:solidFill>
        </p:spPr>
      </p:sp>
      <p:grpSp>
        <p:nvGrpSpPr>
          <p:cNvPr id="8" name="Group 8"/>
          <p:cNvGrpSpPr/>
          <p:nvPr/>
        </p:nvGrpSpPr>
        <p:grpSpPr>
          <a:xfrm>
            <a:off x="152400" y="3766429"/>
            <a:ext cx="4269781" cy="3110025"/>
            <a:chOff x="0" y="0"/>
            <a:chExt cx="5693041" cy="4146700"/>
          </a:xfrm>
        </p:grpSpPr>
        <p:sp>
          <p:nvSpPr>
            <p:cNvPr id="9" name="TextBox 9"/>
            <p:cNvSpPr txBox="1"/>
            <p:nvPr/>
          </p:nvSpPr>
          <p:spPr>
            <a:xfrm>
              <a:off x="247438" y="2933392"/>
              <a:ext cx="5160098" cy="121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9"/>
                </a:lnSpc>
              </a:pPr>
              <a:r>
                <a:rPr lang="en-US" sz="2670" b="0" i="0" dirty="0">
                  <a:solidFill>
                    <a:srgbClr val="050707"/>
                  </a:solidFill>
                  <a:latin typeface="Montserrat Light"/>
                </a:rPr>
                <a:t>Calendar day, or </a:t>
              </a:r>
            </a:p>
            <a:p>
              <a:pPr algn="ctr">
                <a:lnSpc>
                  <a:spcPts val="3739"/>
                </a:lnSpc>
              </a:pPr>
              <a:r>
                <a:rPr lang="en-US" sz="2670" b="0" i="0" dirty="0">
                  <a:solidFill>
                    <a:srgbClr val="050707"/>
                  </a:solidFill>
                  <a:latin typeface="Montserrat Light"/>
                </a:rPr>
                <a:t>Service day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693041" cy="198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6"/>
                </a:lnSpc>
              </a:pPr>
              <a:r>
                <a:rPr lang="en-US" sz="3081" b="0" i="0" spc="308" dirty="0">
                  <a:solidFill>
                    <a:srgbClr val="050707"/>
                  </a:solidFill>
                  <a:latin typeface="Montserrat Light"/>
                </a:rPr>
                <a:t>HOW IS WAITING PERIOD CALCULATED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2228318" y="2323358"/>
              <a:ext cx="1198338" cy="169873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882110" y="3766429"/>
            <a:ext cx="3870073" cy="3148324"/>
            <a:chOff x="0" y="0"/>
            <a:chExt cx="5160098" cy="419776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361151"/>
              <a:ext cx="5160098" cy="1836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9"/>
                </a:lnSpc>
              </a:pPr>
              <a:r>
                <a:rPr lang="en-US" sz="2670" b="0" i="0" dirty="0">
                  <a:solidFill>
                    <a:srgbClr val="FFFFFF"/>
                  </a:solidFill>
                  <a:latin typeface="Montserrat Light"/>
                </a:rPr>
                <a:t>Applies to all benefits, or only nursing home care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160098" cy="131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6"/>
                </a:lnSpc>
              </a:pPr>
              <a:r>
                <a:rPr lang="en-US" sz="3081" b="0" i="0" spc="308" dirty="0">
                  <a:solidFill>
                    <a:srgbClr val="FFFFFF"/>
                  </a:solidFill>
                  <a:latin typeface="Montserrat Light"/>
                </a:rPr>
                <a:t>WAIVER OF PREMIUM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980880" y="1751118"/>
              <a:ext cx="1198338" cy="169873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464342" y="3766429"/>
            <a:ext cx="3870073" cy="4278970"/>
            <a:chOff x="0" y="0"/>
            <a:chExt cx="5160098" cy="570529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2361151"/>
              <a:ext cx="5160098" cy="3344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9"/>
                </a:lnSpc>
              </a:pPr>
              <a:r>
                <a:rPr lang="en-US" sz="2670" b="0" i="0" dirty="0">
                  <a:solidFill>
                    <a:srgbClr val="050707"/>
                  </a:solidFill>
                  <a:latin typeface="Montserrat Light"/>
                </a:rPr>
                <a:t>Compound, simple, CPI, Periodic Increase</a:t>
              </a:r>
            </a:p>
            <a:p>
              <a:pPr algn="ctr">
                <a:lnSpc>
                  <a:spcPts val="2876"/>
                </a:lnSpc>
              </a:pPr>
              <a:endParaRPr lang="en-US" sz="2670" b="0" i="0" dirty="0">
                <a:solidFill>
                  <a:srgbClr val="050707"/>
                </a:solidFill>
                <a:latin typeface="Montserrat Light"/>
              </a:endParaRPr>
            </a:p>
            <a:p>
              <a:pPr algn="ctr">
                <a:lnSpc>
                  <a:spcPts val="3307"/>
                </a:lnSpc>
              </a:pPr>
              <a:r>
                <a:rPr lang="en-US" sz="2362" b="0" i="0" dirty="0">
                  <a:solidFill>
                    <a:srgbClr val="050707"/>
                  </a:solidFill>
                  <a:latin typeface="Montserrat Light"/>
                </a:rPr>
                <a:t>Danger of none and time bomb of choosing later (premium + age)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160098" cy="1319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6"/>
                </a:lnSpc>
              </a:pPr>
              <a:r>
                <a:rPr lang="en-US" sz="3081" b="0" i="0" spc="308" dirty="0">
                  <a:solidFill>
                    <a:srgbClr val="050707"/>
                  </a:solidFill>
                  <a:latin typeface="Montserrat Light"/>
                </a:rPr>
                <a:t>INFLATION PROTECTION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980880" y="1751118"/>
              <a:ext cx="1198338" cy="169873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4027524" y="3737854"/>
            <a:ext cx="4108076" cy="4134723"/>
            <a:chOff x="0" y="-38100"/>
            <a:chExt cx="5477435" cy="551296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3638250"/>
              <a:ext cx="5160098" cy="1836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9"/>
                </a:lnSpc>
              </a:pPr>
              <a:r>
                <a:rPr lang="en-US" sz="2670" b="0" i="0" dirty="0">
                  <a:solidFill>
                    <a:srgbClr val="FFFFFF"/>
                  </a:solidFill>
                  <a:latin typeface="Montserrat Light"/>
                </a:rPr>
                <a:t>How many branches of the family tree are disqualified?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477435" cy="2688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06"/>
                </a:lnSpc>
              </a:pPr>
              <a:r>
                <a:rPr lang="en-US" sz="3081" b="0" i="0" spc="308" dirty="0">
                  <a:solidFill>
                    <a:srgbClr val="FFFFFF"/>
                  </a:solidFill>
                  <a:latin typeface="Montserrat Light"/>
                </a:rPr>
                <a:t>DEFINITION OF FAMILY MEMBER, WHO CAN'T PROVIDE CARE?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980880" y="3028217"/>
              <a:ext cx="1198338" cy="169873"/>
            </a:xfrm>
            <a:prstGeom prst="rect">
              <a:avLst/>
            </a:pr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2318" y="840861"/>
            <a:ext cx="14356982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0" i="0" dirty="0">
                <a:solidFill>
                  <a:srgbClr val="056EB5"/>
                </a:solidFill>
                <a:latin typeface="Abril Fatface"/>
              </a:rPr>
              <a:t>Older Policies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02318" y="2202469"/>
            <a:ext cx="14542595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0" i="0" spc="170" dirty="0">
                <a:solidFill>
                  <a:srgbClr val="050707"/>
                </a:solidFill>
                <a:latin typeface="Montserrat 1"/>
              </a:rPr>
              <a:t>INSURANCE SOLD BEFORE FEDERAL TAX CHANGES (1996)</a:t>
            </a:r>
          </a:p>
        </p:txBody>
      </p:sp>
      <p:sp>
        <p:nvSpPr>
          <p:cNvPr id="4" name="AutoShape 4"/>
          <p:cNvSpPr/>
          <p:nvPr/>
        </p:nvSpPr>
        <p:spPr>
          <a:xfrm>
            <a:off x="2902318" y="4097402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5" name="TextBox 5"/>
          <p:cNvSpPr txBox="1"/>
          <p:nvPr/>
        </p:nvSpPr>
        <p:spPr>
          <a:xfrm>
            <a:off x="3777240" y="4068827"/>
            <a:ext cx="12396783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MIGHT NOT COORDINATE BENEFITS WITH MEDICARE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77240" y="4953268"/>
            <a:ext cx="11493493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0707"/>
                </a:solidFill>
                <a:latin typeface="Montserrat Light"/>
              </a:rPr>
              <a:t>NO 90-DAY CERTIFICATION REQUIREMENT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777240" y="5942803"/>
            <a:ext cx="11410113" cy="1453098"/>
            <a:chOff x="0" y="0"/>
            <a:chExt cx="15213483" cy="1937464"/>
          </a:xfrm>
        </p:grpSpPr>
        <p:sp>
          <p:nvSpPr>
            <p:cNvPr id="8" name="TextBox 8"/>
            <p:cNvSpPr txBox="1"/>
            <p:nvPr/>
          </p:nvSpPr>
          <p:spPr>
            <a:xfrm>
              <a:off x="0" y="1371114"/>
              <a:ext cx="15213483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Medical necessity, doctor certification, 1 ADL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5213483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MAY HAVE MORE GENEROUS OR MORE RESTRICTIVE BENEFIT TRIGGER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77240" y="7658971"/>
            <a:ext cx="11493493" cy="966265"/>
            <a:chOff x="0" y="0"/>
            <a:chExt cx="15324658" cy="128835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22003"/>
              <a:ext cx="15324658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No assisted living or home care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MAY NOT CONTAIN NEWER TYPES OF BENEFITS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4" name="AutoShape 14"/>
          <p:cNvSpPr/>
          <p:nvPr/>
        </p:nvSpPr>
        <p:spPr>
          <a:xfrm>
            <a:off x="2902318" y="4981843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5" name="AutoShape 15"/>
          <p:cNvSpPr/>
          <p:nvPr/>
        </p:nvSpPr>
        <p:spPr>
          <a:xfrm>
            <a:off x="2902318" y="5942803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6" name="AutoShape 16"/>
          <p:cNvSpPr/>
          <p:nvPr/>
        </p:nvSpPr>
        <p:spPr>
          <a:xfrm>
            <a:off x="2902318" y="7658971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7" name="TextBox 17"/>
          <p:cNvSpPr txBox="1"/>
          <p:nvPr/>
        </p:nvSpPr>
        <p:spPr>
          <a:xfrm>
            <a:off x="2902318" y="3018324"/>
            <a:ext cx="13180712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0" i="0" spc="170" dirty="0">
                <a:solidFill>
                  <a:srgbClr val="050707"/>
                </a:solidFill>
                <a:latin typeface="Montserrat 1"/>
              </a:rPr>
              <a:t>LONG-TERM CARE OR NURSING HOME COVERAGE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787083" y="8877824"/>
            <a:ext cx="11493493" cy="966265"/>
            <a:chOff x="0" y="0"/>
            <a:chExt cx="15324658" cy="128835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722003"/>
              <a:ext cx="15324658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One skilled service per week for personal benefit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MAY CONTAIN UNREASONABLE RESTRICTIONS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2912161" y="8877824"/>
            <a:ext cx="278975" cy="296431"/>
          </a:xfrm>
          <a:prstGeom prst="rect">
            <a:avLst/>
          </a:prstGeom>
          <a:solidFill>
            <a:srgbClr val="056EB5"/>
          </a:solid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323" b="8323"/>
          <a:stretch>
            <a:fillRect/>
          </a:stretch>
        </p:blipFill>
        <p:spPr>
          <a:xfrm>
            <a:off x="125857" y="135416"/>
            <a:ext cx="18036285" cy="1001616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6EB5">
              <a:alpha val="70980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3558821" y="1980346"/>
            <a:ext cx="11170358" cy="6326309"/>
            <a:chOff x="0" y="0"/>
            <a:chExt cx="14893811" cy="8435078"/>
          </a:xfrm>
        </p:grpSpPr>
        <p:sp>
          <p:nvSpPr>
            <p:cNvPr id="5" name="TextBox 5"/>
            <p:cNvSpPr txBox="1"/>
            <p:nvPr/>
          </p:nvSpPr>
          <p:spPr>
            <a:xfrm>
              <a:off x="0" y="419100"/>
              <a:ext cx="14893811" cy="491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00"/>
                </a:lnSpc>
              </a:pPr>
              <a:r>
                <a:rPr lang="en-US" sz="15000" b="0" i="0" spc="150" dirty="0">
                  <a:solidFill>
                    <a:srgbClr val="FFFFFF"/>
                  </a:solidFill>
                  <a:latin typeface="Abril Fatface"/>
                </a:rPr>
                <a:t>Premium Increases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97853" y="6705409"/>
              <a:ext cx="12698106" cy="1729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4000" b="0" i="0" spc="400" dirty="0">
                  <a:solidFill>
                    <a:srgbClr val="FFFFFF"/>
                  </a:solidFill>
                  <a:latin typeface="Montserrat 1"/>
                </a:rPr>
                <a:t>HELPING POLICYHOLDERS THROUGH THE STORM!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6863624" y="5780307"/>
              <a:ext cx="1166563" cy="165368"/>
            </a:xfrm>
            <a:prstGeom prst="rect">
              <a:avLst/>
            </a:pr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56722"/>
            <a:ext cx="7433345" cy="11843959"/>
          </a:xfrm>
          <a:prstGeom prst="rect">
            <a:avLst/>
          </a:prstGeom>
          <a:solidFill>
            <a:srgbClr val="056EB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2000"/>
          </a:blip>
          <a:srcRect l="49938" r="2490"/>
          <a:stretch>
            <a:fillRect/>
          </a:stretch>
        </p:blipFill>
        <p:spPr>
          <a:xfrm>
            <a:off x="0" y="0"/>
            <a:ext cx="7433345" cy="103910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37151" y="391360"/>
            <a:ext cx="5927013" cy="252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dirty="0">
                <a:solidFill>
                  <a:srgbClr val="FFFFFF"/>
                </a:solidFill>
                <a:latin typeface="Montserrat Extra-Bold"/>
              </a:rPr>
              <a:t>Let's Be Clear About State Regulations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71638" y="1278842"/>
            <a:ext cx="8650719" cy="149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0" i="0" spc="165" dirty="0">
                <a:solidFill>
                  <a:srgbClr val="056EB5"/>
                </a:solidFill>
                <a:latin typeface="Montserrat Extra-Bold"/>
              </a:rPr>
              <a:t>EVERY STATE REGULATES INSURANCE PRODUCTS APPROVED FOR SALE IN THEIR STATE</a:t>
            </a:r>
          </a:p>
        </p:txBody>
      </p:sp>
      <p:sp>
        <p:nvSpPr>
          <p:cNvPr id="6" name="AutoShape 6"/>
          <p:cNvSpPr/>
          <p:nvPr/>
        </p:nvSpPr>
        <p:spPr>
          <a:xfrm>
            <a:off x="1237151" y="3054460"/>
            <a:ext cx="16022149" cy="33675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7" name="Group 7"/>
          <p:cNvGrpSpPr/>
          <p:nvPr/>
        </p:nvGrpSpPr>
        <p:grpSpPr>
          <a:xfrm>
            <a:off x="8255018" y="3725655"/>
            <a:ext cx="7566771" cy="1875220"/>
            <a:chOff x="0" y="0"/>
            <a:chExt cx="10089029" cy="2500293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089029" cy="1279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2"/>
                </a:rPr>
                <a:t>Long-term care insurance products are subject to the requirements of the state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21051"/>
              <a:ext cx="10089029" cy="1279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Semi-Bold"/>
                </a:rPr>
                <a:t>where they were sold when you use those benefits.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55018" y="5800180"/>
            <a:ext cx="8567339" cy="196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2"/>
              </a:rPr>
              <a:t>Premium increases are approved under the requirements in the state where the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2"/>
              </a:rPr>
              <a:t>policy was originally sold (unless the company is insolvent)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55018" y="8186369"/>
            <a:ext cx="8567339" cy="9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2"/>
              </a:rPr>
              <a:t>No two states treat premium increases exactly the same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933" y="0"/>
            <a:ext cx="18430219" cy="4495800"/>
            <a:chOff x="0" y="0"/>
            <a:chExt cx="24573625" cy="5994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814" b="5578"/>
            <a:stretch>
              <a:fillRect/>
            </a:stretch>
          </p:blipFill>
          <p:spPr>
            <a:xfrm>
              <a:off x="0" y="0"/>
              <a:ext cx="12223312" cy="59944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1842" b="4550"/>
            <a:stretch>
              <a:fillRect/>
            </a:stretch>
          </p:blipFill>
          <p:spPr>
            <a:xfrm>
              <a:off x="12350312" y="0"/>
              <a:ext cx="12223312" cy="59944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866900" y="7026621"/>
            <a:ext cx="6983605" cy="264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Light"/>
              </a:rPr>
              <a:t>Create a baseline of existing benefits</a:t>
            </a:r>
          </a:p>
          <a:p>
            <a:pPr algn="l">
              <a:lnSpc>
                <a:spcPts val="3499"/>
              </a:lnSpc>
            </a:pPr>
            <a:r>
              <a:rPr lang="en-US" sz="2500" b="0" i="0" spc="75" dirty="0">
                <a:solidFill>
                  <a:srgbClr val="050707"/>
                </a:solidFill>
                <a:latin typeface="Montserrat Light"/>
              </a:rPr>
              <a:t>Discuss current and future care needs</a:t>
            </a:r>
          </a:p>
          <a:p>
            <a:pPr algn="l">
              <a:lnSpc>
                <a:spcPts val="3499"/>
              </a:lnSpc>
            </a:pPr>
            <a:r>
              <a:rPr lang="en-US" sz="2500" b="0" i="0" spc="75" dirty="0">
                <a:solidFill>
                  <a:srgbClr val="050707"/>
                </a:solidFill>
                <a:latin typeface="Montserrat Light"/>
              </a:rPr>
              <a:t>Discuss methods of obtaining care</a:t>
            </a:r>
          </a:p>
          <a:p>
            <a:pPr marL="825499" lvl="2" indent="-275166" algn="l">
              <a:lnSpc>
                <a:spcPts val="3499"/>
              </a:lnSpc>
              <a:buFont typeface="Arial"/>
              <a:buChar char="⚬"/>
            </a:pPr>
            <a:r>
              <a:rPr lang="en-US" sz="2500" b="0" i="0" spc="75" dirty="0">
                <a:solidFill>
                  <a:srgbClr val="050707"/>
                </a:solidFill>
                <a:latin typeface="Montserrat Light"/>
              </a:rPr>
              <a:t>Public or low-income services</a:t>
            </a:r>
          </a:p>
          <a:p>
            <a:pPr marL="825499" lvl="2" indent="-275166" algn="l">
              <a:lnSpc>
                <a:spcPts val="3499"/>
              </a:lnSpc>
              <a:buFont typeface="Arial"/>
              <a:buChar char="⚬"/>
            </a:pPr>
            <a:r>
              <a:rPr lang="en-US" sz="2500" b="0" i="0" spc="75" dirty="0">
                <a:solidFill>
                  <a:srgbClr val="050707"/>
                </a:solidFill>
                <a:latin typeface="Montserrat Light"/>
              </a:rPr>
              <a:t>Military or VA services</a:t>
            </a:r>
          </a:p>
          <a:p>
            <a:pPr marL="825500" lvl="2" indent="-275167" algn="l">
              <a:lnSpc>
                <a:spcPts val="3500"/>
              </a:lnSpc>
              <a:buFont typeface="Arial"/>
              <a:buChar char="⚬"/>
            </a:pPr>
            <a:r>
              <a:rPr lang="en-US" sz="2500" b="0" i="0" spc="75" dirty="0">
                <a:solidFill>
                  <a:srgbClr val="050707"/>
                </a:solidFill>
                <a:latin typeface="Montserrat Light"/>
              </a:rPr>
              <a:t>Masons or other affiliated groups</a:t>
            </a:r>
          </a:p>
        </p:txBody>
      </p:sp>
      <p:sp>
        <p:nvSpPr>
          <p:cNvPr id="6" name="AutoShape 6"/>
          <p:cNvSpPr/>
          <p:nvPr/>
        </p:nvSpPr>
        <p:spPr>
          <a:xfrm>
            <a:off x="1866900" y="6623657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7" name="TextBox 7"/>
          <p:cNvSpPr txBox="1"/>
          <p:nvPr/>
        </p:nvSpPr>
        <p:spPr>
          <a:xfrm>
            <a:off x="1866900" y="5143500"/>
            <a:ext cx="6443889" cy="97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0" i="0" spc="160" dirty="0">
                <a:solidFill>
                  <a:srgbClr val="050707"/>
                </a:solidFill>
                <a:latin typeface="Montserrat Extra-Bold"/>
              </a:rPr>
              <a:t>REVIEW EXISTING COVERAGE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15411" y="7026621"/>
            <a:ext cx="6080315" cy="9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Light"/>
              </a:rPr>
              <a:t>See </a:t>
            </a:r>
            <a:r>
              <a:rPr lang="en-US" sz="2800" b="0" i="0" spc="84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Light"/>
                <a:hlinkClick r:id="rId4" tooltip="https://www.actuary.org/content/understanding-premium-rate-increases-private-long-term-care-insura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"Counseling Policyholders on Rate Increase Options"</a:t>
            </a:r>
          </a:p>
        </p:txBody>
      </p:sp>
      <p:sp>
        <p:nvSpPr>
          <p:cNvPr id="9" name="AutoShape 9"/>
          <p:cNvSpPr/>
          <p:nvPr/>
        </p:nvSpPr>
        <p:spPr>
          <a:xfrm>
            <a:off x="10815411" y="6623657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0" name="TextBox 10"/>
          <p:cNvSpPr txBox="1"/>
          <p:nvPr/>
        </p:nvSpPr>
        <p:spPr>
          <a:xfrm>
            <a:off x="10815411" y="5143500"/>
            <a:ext cx="6443889" cy="97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0" i="0" spc="160" dirty="0">
                <a:solidFill>
                  <a:srgbClr val="050707"/>
                </a:solidFill>
                <a:latin typeface="Montserrat Extra-Bold"/>
              </a:rPr>
              <a:t>DISCUSS OPTIONS TO REDUCE HIGHER PREMIUM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0"/>
            <a:ext cx="1866900" cy="44958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2" name="TextBox 12"/>
          <p:cNvSpPr txBox="1"/>
          <p:nvPr/>
        </p:nvSpPr>
        <p:spPr>
          <a:xfrm>
            <a:off x="2237719" y="2712120"/>
            <a:ext cx="5927013" cy="169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dirty="0">
                <a:solidFill>
                  <a:srgbClr val="056EB5"/>
                </a:solidFill>
                <a:latin typeface="Montserrat Extra-Bold"/>
              </a:rPr>
              <a:t>Premium Increases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902318" y="2457392"/>
            <a:ext cx="278975" cy="296431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3" name="Group 3"/>
          <p:cNvGrpSpPr/>
          <p:nvPr/>
        </p:nvGrpSpPr>
        <p:grpSpPr>
          <a:xfrm>
            <a:off x="3777240" y="2457392"/>
            <a:ext cx="11493493" cy="1844681"/>
            <a:chOff x="0" y="0"/>
            <a:chExt cx="15324658" cy="2459575"/>
          </a:xfrm>
        </p:grpSpPr>
        <p:sp>
          <p:nvSpPr>
            <p:cNvPr id="4" name="TextBox 4"/>
            <p:cNvSpPr txBox="1"/>
            <p:nvPr/>
          </p:nvSpPr>
          <p:spPr>
            <a:xfrm>
              <a:off x="0" y="722003"/>
              <a:ext cx="15324658" cy="1737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Lifetime reduced to 5 years?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5 years be reduced to 3 years?</a:t>
              </a:r>
            </a:p>
            <a:p>
              <a:pPr algn="l">
                <a:lnSpc>
                  <a:spcPts val="3359"/>
                </a:lnSpc>
              </a:pPr>
              <a:r>
                <a:rPr lang="en-US" sz="2400" b="0" i="0" dirty="0">
                  <a:solidFill>
                    <a:srgbClr val="050707"/>
                  </a:solidFill>
                  <a:latin typeface="Montserrat Light"/>
                </a:rPr>
                <a:t>Total benefit amount not more than Guaranty Fund limit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CAN DURATION BE LOWERED?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77240" y="4731498"/>
            <a:ext cx="11493493" cy="2331515"/>
            <a:chOff x="0" y="0"/>
            <a:chExt cx="15324658" cy="3108686"/>
          </a:xfrm>
        </p:grpSpPr>
        <p:sp>
          <p:nvSpPr>
            <p:cNvPr id="7" name="TextBox 7"/>
            <p:cNvSpPr txBox="1"/>
            <p:nvPr/>
          </p:nvSpPr>
          <p:spPr>
            <a:xfrm>
              <a:off x="0" y="722003"/>
              <a:ext cx="15324658" cy="238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Current cost of home care vs. nursing home cost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Daily benefit sufficient for current and future care?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Maintain large enough daily benefit if future premium increases require additional reductions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CAN DAILY BENEFIT AMOUNT BE REDUCED?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77240" y="7499024"/>
            <a:ext cx="11493493" cy="1876431"/>
            <a:chOff x="0" y="0"/>
            <a:chExt cx="15324658" cy="25019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371114"/>
              <a:ext cx="15324658" cy="1130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Less needed at older ages</a:t>
              </a:r>
            </a:p>
            <a:p>
              <a:pPr algn="l">
                <a:lnSpc>
                  <a:spcPts val="3359"/>
                </a:lnSpc>
              </a:pPr>
              <a:r>
                <a:rPr lang="en-US" sz="2400" b="0" i="0" dirty="0">
                  <a:solidFill>
                    <a:srgbClr val="050707"/>
                  </a:solidFill>
                  <a:latin typeface="Montserrat Light"/>
                </a:rPr>
                <a:t>Make sure daily benefit stays at current dollar amount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5324658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CAN INFLATION PROTECTION BE REDUCED OR DROPPED?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3" name="AutoShape 13"/>
          <p:cNvSpPr/>
          <p:nvPr/>
        </p:nvSpPr>
        <p:spPr>
          <a:xfrm>
            <a:off x="2902318" y="4731498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4" name="AutoShape 14"/>
          <p:cNvSpPr/>
          <p:nvPr/>
        </p:nvSpPr>
        <p:spPr>
          <a:xfrm>
            <a:off x="2902318" y="7499024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5" name="TextBox 15"/>
          <p:cNvSpPr txBox="1"/>
          <p:nvPr/>
        </p:nvSpPr>
        <p:spPr>
          <a:xfrm>
            <a:off x="2902318" y="794366"/>
            <a:ext cx="11819242" cy="85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dirty="0">
                <a:solidFill>
                  <a:srgbClr val="056EB5"/>
                </a:solidFill>
                <a:latin typeface="Montserrat Extra-Bold"/>
              </a:rPr>
              <a:t>Premium Increase Options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74532"/>
            <a:ext cx="14956034" cy="855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0" i="0" spc="144" dirty="0">
                <a:solidFill>
                  <a:srgbClr val="050707"/>
                </a:solidFill>
                <a:latin typeface="Abril Fatface"/>
              </a:rPr>
              <a:t>Important Consumer Protection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12574"/>
            <a:ext cx="15435689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 b="0" i="0" spc="170" dirty="0">
                <a:solidFill>
                  <a:srgbClr val="056EB5"/>
                </a:solidFill>
                <a:latin typeface="Montserrat Light"/>
              </a:rPr>
              <a:t>CONTINGENT BENEFIT ON LAPSE (NAIC MODEL REGULATIONS)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6836134"/>
            <a:ext cx="18992850" cy="57715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2936139"/>
            <a:ext cx="10006439" cy="181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Light"/>
              </a:rPr>
              <a:t>Following a premium increase, 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Light"/>
              </a:rPr>
              <a:t>or Commissioner order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50707"/>
                </a:solidFill>
                <a:latin typeface="Montserrat Light"/>
              </a:rPr>
              <a:t>Benefit based on age at purchase, plus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50707"/>
                </a:solidFill>
                <a:latin typeface="Montserrat Light"/>
              </a:rPr>
              <a:t>Cumulative percentage or rate increase since purchase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063997"/>
            <a:ext cx="13322581" cy="132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50707"/>
                </a:solidFill>
                <a:latin typeface="Montserrat Light"/>
              </a:rPr>
              <a:t>I</a:t>
            </a:r>
            <a:r>
              <a:rPr lang="en-US" sz="2799" b="0" i="0" spc="83" dirty="0">
                <a:solidFill>
                  <a:srgbClr val="050707"/>
                </a:solidFill>
                <a:latin typeface="Montserrat Light"/>
              </a:rPr>
              <a:t>nsured can stop paying premiums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50707"/>
                </a:solidFill>
                <a:latin typeface="Montserrat Light"/>
              </a:rPr>
              <a:t>Policy remains in force, with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50707"/>
                </a:solidFill>
                <a:latin typeface="Montserrat Light"/>
              </a:rPr>
              <a:t>Total benefits equal to amount of premiums paid  (Paid up policy)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776169"/>
            <a:ext cx="5259968" cy="71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0" i="0" dirty="0">
                <a:solidFill>
                  <a:srgbClr val="FFFFFF"/>
                </a:solidFill>
                <a:latin typeface="Abril Fatface"/>
              </a:rPr>
              <a:t>EXAMPLE: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628127"/>
            <a:ext cx="9567917" cy="230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E0E12"/>
                </a:solidFill>
                <a:latin typeface="Montserrat Semi-Bold"/>
              </a:rPr>
              <a:t>Age 65 at purchase, now age 80 </a:t>
            </a:r>
          </a:p>
          <a:p>
            <a:pPr algn="l">
              <a:lnSpc>
                <a:spcPts val="3919"/>
              </a:lnSpc>
            </a:pPr>
            <a:r>
              <a:rPr lang="en-US" sz="2800" b="0" i="0" spc="84" dirty="0">
                <a:solidFill>
                  <a:srgbClr val="0E0E12"/>
                </a:solidFill>
                <a:latin typeface="Montserrat Semi-Bold"/>
              </a:rPr>
              <a:t>P</a:t>
            </a:r>
            <a:r>
              <a:rPr lang="en-US" sz="2799" b="0" i="0" spc="83" dirty="0">
                <a:solidFill>
                  <a:srgbClr val="0E0E12"/>
                </a:solidFill>
                <a:latin typeface="Montserrat Semi-Bold"/>
              </a:rPr>
              <a:t>remium increase = 50% since purchase</a:t>
            </a:r>
          </a:p>
          <a:p>
            <a:pPr algn="l">
              <a:lnSpc>
                <a:spcPts val="3640"/>
              </a:lnSpc>
            </a:pPr>
            <a:r>
              <a:rPr lang="en-US" sz="2600" b="0" i="0" spc="77" dirty="0">
                <a:solidFill>
                  <a:srgbClr val="0E0E12"/>
                </a:solidFill>
                <a:latin typeface="Montserrat Semi-Bold"/>
              </a:rPr>
              <a:t>Total premiums paid $40,000</a:t>
            </a:r>
          </a:p>
          <a:p>
            <a:pPr algn="l">
              <a:lnSpc>
                <a:spcPts val="3640"/>
              </a:lnSpc>
            </a:pPr>
            <a:r>
              <a:rPr lang="en-US" sz="2600" b="0" i="0" spc="77" dirty="0">
                <a:solidFill>
                  <a:srgbClr val="0E0E12"/>
                </a:solidFill>
                <a:latin typeface="Montserrat Semi-Bold"/>
              </a:rPr>
              <a:t>Paid up policy benefits = $40,000</a:t>
            </a:r>
          </a:p>
          <a:p>
            <a:pPr algn="l">
              <a:lnSpc>
                <a:spcPts val="3359"/>
              </a:lnSpc>
            </a:pPr>
            <a:r>
              <a:rPr lang="en-US" sz="2400" b="0" i="0" spc="72" dirty="0">
                <a:solidFill>
                  <a:srgbClr val="0E0E12"/>
                </a:solidFill>
                <a:latin typeface="Montserrat Semi-Bold"/>
              </a:rPr>
              <a:t>Policy benefits remain the same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65509" y="1085850"/>
            <a:ext cx="14356982" cy="92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b="0" i="0" dirty="0">
                <a:solidFill>
                  <a:srgbClr val="056EB5"/>
                </a:solidFill>
                <a:latin typeface="Abril Fatface"/>
              </a:rPr>
              <a:t>The Many "Arms" of Long-Term Care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53644" y="2280810"/>
            <a:ext cx="13180712" cy="52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400" b="0" i="0" spc="170" dirty="0">
                <a:solidFill>
                  <a:srgbClr val="000000"/>
                </a:solidFill>
                <a:latin typeface="Abril Fatface"/>
              </a:rPr>
              <a:t>LONG-TERM CARE: AN OCTOPUS OF ISSUES ON STEROIDS!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3747773"/>
            <a:ext cx="16230600" cy="33675"/>
          </a:xfrm>
          <a:prstGeom prst="rect">
            <a:avLst/>
          </a:prstGeom>
          <a:solidFill>
            <a:srgbClr val="050707"/>
          </a:solidFill>
        </p:spPr>
      </p:sp>
      <p:grpSp>
        <p:nvGrpSpPr>
          <p:cNvPr id="5" name="Group 5"/>
          <p:cNvGrpSpPr/>
          <p:nvPr/>
        </p:nvGrpSpPr>
        <p:grpSpPr>
          <a:xfrm>
            <a:off x="2277967" y="4373759"/>
            <a:ext cx="2144116" cy="214411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161749" y="3559846"/>
            <a:ext cx="1622984" cy="162298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1578" y="4826820"/>
            <a:ext cx="2348852" cy="234885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36609" y="3645836"/>
            <a:ext cx="2069053" cy="206905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96437" y="5211677"/>
            <a:ext cx="3707175" cy="42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Retirement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482452" y="4323556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Family 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Caregivers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222" y="5767106"/>
            <a:ext cx="3707175" cy="42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Employment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38776" y="4068744"/>
            <a:ext cx="2268931" cy="42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Health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855091" y="3837904"/>
            <a:ext cx="2144116" cy="214411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762193" y="5237229"/>
            <a:ext cx="2079308" cy="20793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328701" y="4290965"/>
            <a:ext cx="2348852" cy="2348852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3913732" y="3109980"/>
            <a:ext cx="2069053" cy="206905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5073561" y="4478337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Life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Insurance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94671" y="3847239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LTC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Insurance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60067" y="5327409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Reverse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Mortgage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730275" y="6042742"/>
            <a:ext cx="2268931" cy="42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Annuities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2715446" y="7175672"/>
            <a:ext cx="5126054" cy="3376686"/>
            <a:chOff x="0" y="0"/>
            <a:chExt cx="6834739" cy="4502249"/>
          </a:xfrm>
        </p:grpSpPr>
        <p:grpSp>
          <p:nvGrpSpPr>
            <p:cNvPr id="30" name="Group 30"/>
            <p:cNvGrpSpPr/>
            <p:nvPr/>
          </p:nvGrpSpPr>
          <p:grpSpPr>
            <a:xfrm>
              <a:off x="2933879" y="1643428"/>
              <a:ext cx="2858821" cy="2858821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6EB5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2778921" y="0"/>
              <a:ext cx="2163979" cy="2163979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6EB5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1092081" y="833302"/>
              <a:ext cx="2758737" cy="2758737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6EB5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1891839" y="2776526"/>
              <a:ext cx="4942900" cy="54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en-US" sz="2472" b="0" i="0" spc="74" dirty="0">
                  <a:solidFill>
                    <a:srgbClr val="FFFFFF"/>
                  </a:solidFill>
                  <a:latin typeface="Montserrat Light"/>
                </a:rPr>
                <a:t>Assessment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916358"/>
              <a:ext cx="4942900" cy="54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en-US" sz="2472" b="0" i="0" spc="74" dirty="0">
                  <a:solidFill>
                    <a:srgbClr val="FFFFFF"/>
                  </a:solidFill>
                  <a:latin typeface="Montserrat Light"/>
                </a:rPr>
                <a:t>Dementia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348290" y="785677"/>
              <a:ext cx="3025241" cy="54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en-US" sz="2472" b="0" i="0" spc="74" dirty="0">
                  <a:solidFill>
                    <a:srgbClr val="FFFFFF"/>
                  </a:solidFill>
                  <a:latin typeface="Montserrat Light"/>
                </a:rPr>
                <a:t>ADLs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504555" y="6931458"/>
            <a:ext cx="1622984" cy="162298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021754" y="7519916"/>
            <a:ext cx="2069053" cy="2069053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202692" y="8257174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Spend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down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181582" y="7508810"/>
            <a:ext cx="2268931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MediCal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4366339" y="6477042"/>
            <a:ext cx="2144116" cy="2144116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7138234" y="8598592"/>
            <a:ext cx="1742601" cy="1742601"/>
            <a:chOff x="0" y="0"/>
            <a:chExt cx="6350000" cy="6350000"/>
          </a:xfrm>
        </p:grpSpPr>
        <p:sp>
          <p:nvSpPr>
            <p:cNvPr id="48" name="Freeform 4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5027001" y="8587233"/>
            <a:ext cx="2348852" cy="2348852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3783558" y="8101698"/>
            <a:ext cx="1852051" cy="1852051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sp>
        <p:nvSpPr>
          <p:cNvPr id="53" name="TextBox 53"/>
          <p:cNvSpPr txBox="1"/>
          <p:nvPr/>
        </p:nvSpPr>
        <p:spPr>
          <a:xfrm>
            <a:off x="4280083" y="7170601"/>
            <a:ext cx="2230371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Nursing home care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855996" y="8730455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Skilled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care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203612" y="9420241"/>
            <a:ext cx="1934622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Personal care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875069" y="9235752"/>
            <a:ext cx="2268931" cy="42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Medicare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0861828" y="8524529"/>
            <a:ext cx="1742601" cy="1742601"/>
            <a:chOff x="0" y="0"/>
            <a:chExt cx="6350000" cy="6350000"/>
          </a:xfrm>
        </p:grpSpPr>
        <p:sp>
          <p:nvSpPr>
            <p:cNvPr id="58" name="Freeform 5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8833628" y="7694996"/>
            <a:ext cx="2348852" cy="2348852"/>
            <a:chOff x="0" y="0"/>
            <a:chExt cx="6350000" cy="6350000"/>
          </a:xfrm>
        </p:grpSpPr>
        <p:sp>
          <p:nvSpPr>
            <p:cNvPr id="60" name="Freeform 6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1549088" y="7283524"/>
            <a:ext cx="1852051" cy="1852051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56EB5"/>
            </a:solidFill>
          </p:spPr>
        </p:sp>
      </p:grpSp>
      <p:sp>
        <p:nvSpPr>
          <p:cNvPr id="63" name="TextBox 63"/>
          <p:cNvSpPr txBox="1"/>
          <p:nvPr/>
        </p:nvSpPr>
        <p:spPr>
          <a:xfrm>
            <a:off x="10621526" y="7912281"/>
            <a:ext cx="3707175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Nurses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Aides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040743" y="8572154"/>
            <a:ext cx="1934622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Assisted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Living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0598663" y="9075348"/>
            <a:ext cx="2268931" cy="64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Home</a:t>
            </a:r>
          </a:p>
          <a:p>
            <a:pPr algn="ctr">
              <a:lnSpc>
                <a:spcPts val="2472"/>
              </a:lnSpc>
            </a:pPr>
            <a:r>
              <a:rPr lang="en-US" sz="2472" b="0" i="0" spc="74" dirty="0">
                <a:solidFill>
                  <a:srgbClr val="FFFFFF"/>
                </a:solidFill>
                <a:latin typeface="Montserrat Light"/>
              </a:rPr>
              <a:t>Care</a:t>
            </a:r>
          </a:p>
        </p:txBody>
      </p:sp>
      <p:pic>
        <p:nvPicPr>
          <p:cNvPr id="66" name="Picture 6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4806" y="2953659"/>
            <a:ext cx="2012058" cy="2012058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36527" y="2953659"/>
            <a:ext cx="5288615" cy="534203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7339840" cy="45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0" i="0" spc="338" dirty="0">
                <a:solidFill>
                  <a:srgbClr val="FFFFFF"/>
                </a:solidFill>
                <a:latin typeface="Montserrat Extra-Bold"/>
              </a:rPr>
              <a:t>WHAT IS INSOLVENCY?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1803934"/>
            <a:ext cx="874922" cy="1240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2313453"/>
            <a:ext cx="8416387" cy="589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000" b="1" i="0" spc="60" dirty="0">
                <a:solidFill>
                  <a:srgbClr val="FFFFFF"/>
                </a:solidFill>
                <a:latin typeface="Montserrat 1"/>
              </a:rPr>
              <a:t>When an insurance company does not have sufficient resources to pay the benefits they've promised</a:t>
            </a:r>
          </a:p>
        </p:txBody>
      </p:sp>
      <p:sp>
        <p:nvSpPr>
          <p:cNvPr id="5" name="AutoShape 5"/>
          <p:cNvSpPr/>
          <p:nvPr/>
        </p:nvSpPr>
        <p:spPr>
          <a:xfrm>
            <a:off x="10445029" y="-1352550"/>
            <a:ext cx="7842971" cy="11963400"/>
          </a:xfrm>
          <a:prstGeom prst="rect">
            <a:avLst/>
          </a:prstGeom>
          <a:solidFill>
            <a:srgbClr val="F5F5F5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30779" y="5442344"/>
            <a:ext cx="7557221" cy="501610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1945" y="962025"/>
            <a:ext cx="12162409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6400" b="1" i="0" spc="64" dirty="0">
                <a:solidFill>
                  <a:srgbClr val="050707"/>
                </a:solidFill>
                <a:latin typeface="Montserrat 1"/>
              </a:rPr>
              <a:t>Insolvency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31945" y="2786380"/>
            <a:ext cx="1129230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ERRORS IN PRICING ASSUMPTIONS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31945" y="3396403"/>
            <a:ext cx="9999909" cy="89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Lapse rates, number and length of claims, interest earnings on reserves, underwriting failure, etc.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1945" y="4640580"/>
            <a:ext cx="11292308" cy="47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RESULT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1945" y="5250603"/>
            <a:ext cx="11292308" cy="89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Have inadequate reserves and assets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Need massive, or unrealistic premium increases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1945" y="6609080"/>
            <a:ext cx="9221690" cy="96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56EB5"/>
                </a:solidFill>
                <a:latin typeface="Montserrat Light"/>
              </a:rPr>
              <a:t>STATE INSURANCE OFFICAL PETITIONS THE COURT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1945" y="7705937"/>
            <a:ext cx="11292308" cy="43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50707"/>
                </a:solidFill>
                <a:latin typeface="Montserrat Light"/>
              </a:rPr>
              <a:t>Court orders liquidation and appoints receiver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25989">
            <a:off x="8946274" y="-248109"/>
            <a:ext cx="10283261" cy="1028326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2318" y="1028700"/>
            <a:ext cx="14356982" cy="1990079"/>
            <a:chOff x="0" y="0"/>
            <a:chExt cx="19142643" cy="2653439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19142643" cy="135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 b="0" i="0" dirty="0">
                  <a:solidFill>
                    <a:srgbClr val="056EB5"/>
                  </a:solidFill>
                  <a:latin typeface="Abril Fatface"/>
                </a:rPr>
                <a:t>What's a State Guaranty Fund?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66581"/>
              <a:ext cx="17574282" cy="686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endParaRPr dirty="0"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2318" y="2652149"/>
            <a:ext cx="278975" cy="296431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6" name="Group 6"/>
          <p:cNvGrpSpPr/>
          <p:nvPr/>
        </p:nvGrpSpPr>
        <p:grpSpPr>
          <a:xfrm>
            <a:off x="3777240" y="2652149"/>
            <a:ext cx="11493493" cy="966265"/>
            <a:chOff x="0" y="0"/>
            <a:chExt cx="15324658" cy="1288353"/>
          </a:xfrm>
        </p:grpSpPr>
        <p:sp>
          <p:nvSpPr>
            <p:cNvPr id="7" name="TextBox 7"/>
            <p:cNvSpPr txBox="1"/>
            <p:nvPr/>
          </p:nvSpPr>
          <p:spPr>
            <a:xfrm>
              <a:off x="0" y="722003"/>
              <a:ext cx="15324658" cy="566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Companies selling insurance in a state must join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5324658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EACH STATE HAS A GUARANTY ASSOCIATION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77240" y="4092457"/>
            <a:ext cx="12716409" cy="1876431"/>
            <a:chOff x="0" y="0"/>
            <a:chExt cx="16955211" cy="25019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22003"/>
              <a:ext cx="16955211" cy="177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Health a disability product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Life and annuities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LTCI is included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6955211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EACH STATE ASSOCIATION HAS A "GUARANTY FUND"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777240" y="6338272"/>
            <a:ext cx="13063828" cy="1377516"/>
            <a:chOff x="0" y="-28575"/>
            <a:chExt cx="17418437" cy="183668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22003"/>
              <a:ext cx="17418437" cy="1086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Based on their premium volume in that state to cover costs of an insolvency</a:t>
              </a:r>
            </a:p>
            <a:p>
              <a:pPr algn="l">
                <a:lnSpc>
                  <a:spcPts val="3079"/>
                </a:lnSpc>
              </a:pPr>
              <a:r>
                <a:rPr lang="en-US" sz="2200" b="0" i="0" dirty="0">
                  <a:solidFill>
                    <a:srgbClr val="050707"/>
                  </a:solidFill>
                  <a:latin typeface="Montserrat Light"/>
                </a:rPr>
                <a:t>Cost greater than company assets and reserves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418437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COMPANIES ARE ASSESSED IN EACH STATE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7240" y="8075871"/>
            <a:ext cx="11493493" cy="1908181"/>
            <a:chOff x="0" y="0"/>
            <a:chExt cx="15324658" cy="254424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371114"/>
              <a:ext cx="15324658" cy="1173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Maximum benefit payment capped in each state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Most states set cap at $300,000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5324658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0707"/>
                  </a:solidFill>
                  <a:latin typeface="Montserrat Light"/>
                </a:rPr>
                <a:t>EACH STATE COVERS THE POLICYHOLDERS LIVING IN THAT STATE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9" name="AutoShape 19"/>
          <p:cNvSpPr/>
          <p:nvPr/>
        </p:nvSpPr>
        <p:spPr>
          <a:xfrm>
            <a:off x="2902318" y="4092457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20" name="AutoShape 20"/>
          <p:cNvSpPr/>
          <p:nvPr/>
        </p:nvSpPr>
        <p:spPr>
          <a:xfrm>
            <a:off x="2902318" y="6359703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21" name="AutoShape 21"/>
          <p:cNvSpPr/>
          <p:nvPr/>
        </p:nvSpPr>
        <p:spPr>
          <a:xfrm>
            <a:off x="2902318" y="8075871"/>
            <a:ext cx="278975" cy="296431"/>
          </a:xfrm>
          <a:prstGeom prst="rect">
            <a:avLst/>
          </a:prstGeom>
          <a:solidFill>
            <a:srgbClr val="056EB5"/>
          </a:solid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08619" y="1076325"/>
            <a:ext cx="11662481" cy="70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0" i="0" dirty="0">
                <a:solidFill>
                  <a:srgbClr val="056EB5"/>
                </a:solidFill>
                <a:latin typeface="Montserrat Extra-Bold"/>
              </a:rPr>
              <a:t>State Guaranty Fund Operations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208619" y="3090012"/>
            <a:ext cx="9938948" cy="5732836"/>
            <a:chOff x="0" y="0"/>
            <a:chExt cx="13251931" cy="7643781"/>
          </a:xfrm>
        </p:grpSpPr>
        <p:sp>
          <p:nvSpPr>
            <p:cNvPr id="4" name="TextBox 4"/>
            <p:cNvSpPr txBox="1"/>
            <p:nvPr/>
          </p:nvSpPr>
          <p:spPr>
            <a:xfrm>
              <a:off x="0" y="1472945"/>
              <a:ext cx="13251931" cy="616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Administration can be outsourced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59648"/>
              <a:ext cx="13251931" cy="616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From family members of guaranty associations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364538"/>
              <a:ext cx="13251931" cy="1279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LTC Re, a reinsurer, manages PTNA assets and guaranty fund assessments on behalf of 44 states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251931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BY GUARANTY ASSOCIATION, LIQUIDATION OFFICER, OR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607239"/>
              <a:ext cx="13251931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CALCULATES AND COLLECTS ASSESSMENTS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59715"/>
              <a:ext cx="13251931" cy="127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PAYS CLAIMS, COLLECTS PREMIUMS, COMMUNICATES WITH POLICYHOLDERS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6EB5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24674" r="23572"/>
          <a:stretch>
            <a:fillRect/>
          </a:stretch>
        </p:blipFill>
        <p:spPr>
          <a:xfrm>
            <a:off x="-250142" y="-313912"/>
            <a:ext cx="5486283" cy="10600912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-796855" y="-54914"/>
            <a:ext cx="3502618" cy="11341122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3" name="TextBox 13"/>
          <p:cNvSpPr txBox="1"/>
          <p:nvPr/>
        </p:nvSpPr>
        <p:spPr>
          <a:xfrm>
            <a:off x="6208619" y="2012097"/>
            <a:ext cx="116624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b="0" i="0" dirty="0">
                <a:solidFill>
                  <a:srgbClr val="050707"/>
                </a:solidFill>
                <a:latin typeface="Montserrat Extra-Bold"/>
              </a:rPr>
              <a:t>Administration of company business continues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15646"/>
            <a:ext cx="14128611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0" i="0" dirty="0">
                <a:solidFill>
                  <a:srgbClr val="056EB5"/>
                </a:solidFill>
                <a:latin typeface="Abril Fatface"/>
              </a:rPr>
              <a:t>PTNA and ANIC Insolvency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18944"/>
            <a:ext cx="14128611" cy="45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0" i="0" spc="150" dirty="0">
                <a:solidFill>
                  <a:srgbClr val="050707"/>
                </a:solidFill>
                <a:latin typeface="Montserrat Extra-Bold"/>
              </a:rPr>
              <a:t>PENN TREATY NETWORK AMERICA AND AMERICAN NETWORK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3096867"/>
            <a:ext cx="12155270" cy="1461104"/>
            <a:chOff x="0" y="0"/>
            <a:chExt cx="16207027" cy="1948139"/>
          </a:xfrm>
        </p:grpSpPr>
        <p:sp>
          <p:nvSpPr>
            <p:cNvPr id="5" name="TextBox 5"/>
            <p:cNvSpPr txBox="1"/>
            <p:nvPr/>
          </p:nvSpPr>
          <p:spPr>
            <a:xfrm>
              <a:off x="0" y="668896"/>
              <a:ext cx="14909995" cy="1279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"Requests" premium increase from insurance department</a:t>
              </a:r>
            </a:p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Notices to policyholder after premium increase approved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6207027" cy="62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56EB5"/>
                  </a:solidFill>
                  <a:latin typeface="Montserrat Light"/>
                </a:rPr>
                <a:t>STATE GUARANTY ASSOCIATION MANAGEMENT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231929" y="7768292"/>
            <a:ext cx="18724984" cy="3732932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8" name="TextBox 8"/>
          <p:cNvSpPr txBox="1"/>
          <p:nvPr/>
        </p:nvSpPr>
        <p:spPr>
          <a:xfrm>
            <a:off x="11618036" y="8487785"/>
            <a:ext cx="5901765" cy="14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692" b="0" i="0" spc="80" dirty="0">
                <a:solidFill>
                  <a:srgbClr val="FFFFFF"/>
                </a:solidFill>
                <a:latin typeface="Montserrat Light"/>
              </a:rPr>
              <a:t>See two handouts to assist with options and choices available at www.shiptacenter.org</a:t>
            </a:r>
          </a:p>
        </p:txBody>
      </p:sp>
      <p:sp>
        <p:nvSpPr>
          <p:cNvPr id="9" name="AutoShape 9"/>
          <p:cNvSpPr/>
          <p:nvPr/>
        </p:nvSpPr>
        <p:spPr>
          <a:xfrm>
            <a:off x="11618036" y="8199431"/>
            <a:ext cx="841267" cy="11925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0" name="Group 10"/>
          <p:cNvGrpSpPr/>
          <p:nvPr/>
        </p:nvGrpSpPr>
        <p:grpSpPr>
          <a:xfrm>
            <a:off x="1869967" y="4892514"/>
            <a:ext cx="11961624" cy="2297620"/>
            <a:chOff x="0" y="0"/>
            <a:chExt cx="15948833" cy="30634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17900"/>
              <a:ext cx="14672464" cy="2345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5277" lvl="1" indent="-207638" algn="l">
                <a:lnSpc>
                  <a:spcPts val="3521"/>
                </a:lnSpc>
                <a:buFont typeface="Arial"/>
                <a:buChar char="•"/>
              </a:pPr>
              <a:r>
                <a:rPr lang="en-US" sz="2515" b="0" i="0" spc="75" dirty="0">
                  <a:solidFill>
                    <a:srgbClr val="050707"/>
                  </a:solidFill>
                  <a:latin typeface="Montserrat Light"/>
                </a:rPr>
                <a:t>Reduce daily benefit and/or duration</a:t>
              </a:r>
            </a:p>
            <a:p>
              <a:pPr marL="415277" lvl="1" indent="-207638" algn="l">
                <a:lnSpc>
                  <a:spcPts val="3521"/>
                </a:lnSpc>
                <a:buFont typeface="Arial"/>
                <a:buChar char="•"/>
              </a:pPr>
              <a:r>
                <a:rPr lang="en-US" sz="2515" b="0" i="0" spc="75" dirty="0">
                  <a:solidFill>
                    <a:srgbClr val="050707"/>
                  </a:solidFill>
                  <a:latin typeface="Montserrat Light"/>
                </a:rPr>
                <a:t>Reduce or eliminate inflation protection</a:t>
              </a:r>
            </a:p>
            <a:p>
              <a:pPr marL="415277" lvl="1" indent="-207638" algn="l">
                <a:lnSpc>
                  <a:spcPts val="3521"/>
                </a:lnSpc>
                <a:buFont typeface="Arial"/>
                <a:buChar char="•"/>
              </a:pPr>
              <a:r>
                <a:rPr lang="en-US" sz="2515" b="0" i="0" spc="75" dirty="0">
                  <a:solidFill>
                    <a:srgbClr val="050707"/>
                  </a:solidFill>
                  <a:latin typeface="Montserrat Light"/>
                </a:rPr>
                <a:t>Paid up benefits equal to premiums paid</a:t>
              </a:r>
            </a:p>
            <a:p>
              <a:pPr marL="415277" lvl="1" indent="-207639" algn="l">
                <a:lnSpc>
                  <a:spcPts val="3521"/>
                </a:lnSpc>
                <a:buFont typeface="Arial"/>
                <a:buChar char="•"/>
              </a:pPr>
              <a:r>
                <a:rPr lang="en-US" sz="2515" b="0" i="0" spc="75" dirty="0">
                  <a:solidFill>
                    <a:srgbClr val="050707"/>
                  </a:solidFill>
                  <a:latin typeface="Montserrat Light"/>
                </a:rPr>
                <a:t>Cash out equal to actuarial calculation of value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5948833" cy="56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3"/>
                </a:lnSpc>
              </a:pPr>
              <a:r>
                <a:rPr lang="en-US" sz="2694" b="0" i="0" spc="269" dirty="0">
                  <a:solidFill>
                    <a:srgbClr val="056EB5"/>
                  </a:solidFill>
                  <a:latin typeface="Montserrat Light"/>
                </a:rPr>
                <a:t>OPTIONS TO REDUCE PREMIUM INCREASE MAY INCLUDE: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2318" y="1104900"/>
            <a:ext cx="14356982" cy="11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0" i="0" dirty="0">
                <a:solidFill>
                  <a:srgbClr val="056EB5"/>
                </a:solidFill>
                <a:latin typeface="Abril Fatface"/>
              </a:rPr>
              <a:t>Resources</a:t>
            </a:r>
          </a:p>
        </p:txBody>
      </p:sp>
      <p:sp>
        <p:nvSpPr>
          <p:cNvPr id="3" name="AutoShape 3"/>
          <p:cNvSpPr/>
          <p:nvPr/>
        </p:nvSpPr>
        <p:spPr>
          <a:xfrm>
            <a:off x="2959792" y="2657475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4" name="TextBox 4"/>
          <p:cNvSpPr txBox="1"/>
          <p:nvPr/>
        </p:nvSpPr>
        <p:spPr>
          <a:xfrm>
            <a:off x="3834715" y="2628900"/>
            <a:ext cx="11493493" cy="44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70C0"/>
                </a:solidFill>
                <a:latin typeface="Montserrat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https://longtermcare.acl.gov/the-basics/</a:t>
            </a:r>
            <a:endParaRPr lang="en-US" sz="3000" b="0" i="0" spc="300" dirty="0">
              <a:solidFill>
                <a:srgbClr val="0070C0"/>
              </a:solidFill>
              <a:latin typeface="Montserrat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34715" y="3478224"/>
            <a:ext cx="11493493" cy="96414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70C0"/>
                </a:solidFill>
                <a:latin typeface="Montserra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http://www.benefits.va.gov/pension/aid_attendancehousebound.asp</a:t>
            </a:r>
            <a:endParaRPr lang="en-US" sz="3000" b="0" i="0" spc="300" dirty="0">
              <a:solidFill>
                <a:srgbClr val="0070C0"/>
              </a:solidFill>
              <a:latin typeface="Montserrat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34714" y="4762500"/>
            <a:ext cx="15139085" cy="96414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200" dirty="0">
                <a:solidFill>
                  <a:srgbClr val="0070C0"/>
                </a:solidFill>
                <a:latin typeface="Montserrat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https://www.naic.org/documents/prod_serv_consumer_ltc_lp.pdf?17</a:t>
            </a:r>
            <a:endParaRPr lang="en-US" sz="3000" b="0" i="0" spc="200" dirty="0">
              <a:solidFill>
                <a:srgbClr val="0070C0"/>
              </a:solidFill>
              <a:latin typeface="Montserrat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34715" y="5600700"/>
            <a:ext cx="11493493" cy="47730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70C0"/>
                </a:solidFill>
                <a:latin typeface="Montserrat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https://www.ltcfeds.com/</a:t>
            </a:r>
            <a:endParaRPr lang="en-US" sz="3000" b="0" i="0" spc="300" dirty="0">
              <a:solidFill>
                <a:srgbClr val="0070C0"/>
              </a:solidFill>
              <a:latin typeface="Montserrat Ligh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9" name="AutoShape 9"/>
          <p:cNvSpPr/>
          <p:nvPr/>
        </p:nvSpPr>
        <p:spPr>
          <a:xfrm>
            <a:off x="2959792" y="3506799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0" name="AutoShape 10"/>
          <p:cNvSpPr/>
          <p:nvPr/>
        </p:nvSpPr>
        <p:spPr>
          <a:xfrm>
            <a:off x="2959792" y="4791075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1" name="AutoShape 11"/>
          <p:cNvSpPr/>
          <p:nvPr/>
        </p:nvSpPr>
        <p:spPr>
          <a:xfrm>
            <a:off x="2959792" y="5629275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2" name="TextBox 12"/>
          <p:cNvSpPr txBox="1"/>
          <p:nvPr/>
        </p:nvSpPr>
        <p:spPr>
          <a:xfrm>
            <a:off x="3834715" y="6438900"/>
            <a:ext cx="13424585" cy="47730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70C0"/>
                </a:solidFill>
                <a:latin typeface="Montserrat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https://www.hhs.gov/aging/long-term-care/index.html</a:t>
            </a:r>
            <a:endParaRPr lang="en-US" sz="3000" b="0" i="0" spc="300" dirty="0">
              <a:solidFill>
                <a:srgbClr val="0070C0"/>
              </a:solidFill>
              <a:latin typeface="Montserrat Light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2959792" y="6467475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B1D8167A-168B-4D6D-AF5C-A3FCD4A3D030}"/>
              </a:ext>
            </a:extLst>
          </p:cNvPr>
          <p:cNvSpPr txBox="1"/>
          <p:nvPr/>
        </p:nvSpPr>
        <p:spPr>
          <a:xfrm>
            <a:off x="3846722" y="7283441"/>
            <a:ext cx="14746077" cy="52832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3900"/>
              </a:lnSpc>
            </a:pPr>
            <a:r>
              <a:rPr lang="en-US" sz="2700" spc="120" dirty="0">
                <a:solidFill>
                  <a:srgbClr val="050707"/>
                </a:solidFill>
                <a:latin typeface="Montserrat Light"/>
              </a:rPr>
              <a:t>Resources for SHIPs (password-protected at www.shiptacenter.org), such as:</a:t>
            </a:r>
            <a:r>
              <a:rPr lang="en-US" sz="2200" spc="300" dirty="0">
                <a:solidFill>
                  <a:srgbClr val="050707"/>
                </a:solidFill>
                <a:latin typeface="Montserrat Light"/>
              </a:rPr>
              <a:t>	</a:t>
            </a:r>
          </a:p>
          <a:p>
            <a:pPr marL="800100" lvl="1" indent="-3429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50707"/>
                </a:solidFill>
                <a:latin typeface="Montserrat Light" panose="020B0604020202020204" charset="0"/>
              </a:rPr>
              <a:t>State Health Insurance Counseling (SHIP), Long-Term Services and Supports (LTSS) </a:t>
            </a:r>
            <a:br>
              <a:rPr lang="en-US" sz="2200" dirty="0">
                <a:solidFill>
                  <a:srgbClr val="050707"/>
                </a:solidFill>
                <a:latin typeface="Montserrat Light" panose="020B0604020202020204" charset="0"/>
              </a:rPr>
            </a:br>
            <a:r>
              <a:rPr lang="en-US" sz="2200" dirty="0">
                <a:solidFill>
                  <a:srgbClr val="050707"/>
                </a:solidFill>
                <a:latin typeface="Montserrat Light" panose="020B0604020202020204" charset="0"/>
              </a:rPr>
              <a:t>Training Manual (2016)</a:t>
            </a:r>
          </a:p>
          <a:p>
            <a:pPr marL="800100" lvl="1" indent="-342900">
              <a:lnSpc>
                <a:spcPts val="39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50707"/>
                </a:solidFill>
                <a:latin typeface="Montserrat Light" panose="020B0604020202020204" charset="0"/>
              </a:rPr>
              <a:t>Penn Treaty Liquidation webinar (2017)</a:t>
            </a:r>
          </a:p>
          <a:p>
            <a:pPr>
              <a:lnSpc>
                <a:spcPts val="3900"/>
              </a:lnSpc>
            </a:pPr>
            <a:endParaRPr lang="en-US" sz="2200" b="0" i="0" dirty="0">
              <a:solidFill>
                <a:srgbClr val="050707"/>
              </a:solidFill>
              <a:latin typeface="Montserrat Light" panose="020B0604020202020204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19C6A1B4-51BA-43D0-A558-09CB850F24C7}"/>
              </a:ext>
            </a:extLst>
          </p:cNvPr>
          <p:cNvSpPr/>
          <p:nvPr/>
        </p:nvSpPr>
        <p:spPr>
          <a:xfrm>
            <a:off x="2971800" y="7278369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8A80549-1A87-4982-8ED8-F7E1857B5429}"/>
              </a:ext>
            </a:extLst>
          </p:cNvPr>
          <p:cNvSpPr txBox="1"/>
          <p:nvPr/>
        </p:nvSpPr>
        <p:spPr>
          <a:xfrm>
            <a:off x="3796615" y="9429920"/>
            <a:ext cx="14948585" cy="66657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3900"/>
              </a:lnSpc>
            </a:pPr>
            <a:r>
              <a:rPr lang="en-US" sz="3000" spc="300" dirty="0">
                <a:solidFill>
                  <a:srgbClr val="050707"/>
                </a:solidFill>
                <a:latin typeface="Montserrat Light"/>
              </a:rPr>
              <a:t>Archive of this Livestream Webcast: </a:t>
            </a:r>
            <a:r>
              <a:rPr lang="en-US" sz="3000" spc="300" dirty="0">
                <a:solidFill>
                  <a:srgbClr val="0070C0"/>
                </a:solidFill>
                <a:latin typeface="Montserrat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www.shiptacenter.org/live</a:t>
            </a:r>
            <a:endParaRPr lang="en-US" sz="3000" b="0" i="0" spc="300" dirty="0">
              <a:solidFill>
                <a:srgbClr val="0070C0"/>
              </a:solidFill>
              <a:latin typeface="Montserrat Light"/>
            </a:endParaRPr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347C2A5F-E3F0-4C8E-B6B2-C82CF0EF89B7}"/>
              </a:ext>
            </a:extLst>
          </p:cNvPr>
          <p:cNvSpPr/>
          <p:nvPr/>
        </p:nvSpPr>
        <p:spPr>
          <a:xfrm>
            <a:off x="2921692" y="9458496"/>
            <a:ext cx="278975" cy="296431"/>
          </a:xfrm>
          <a:prstGeom prst="rect">
            <a:avLst/>
          </a:prstGeom>
          <a:solidFill>
            <a:srgbClr val="056EB5"/>
          </a:solid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50744"/>
            <a:ext cx="8416387" cy="1674053"/>
            <a:chOff x="0" y="0"/>
            <a:chExt cx="11221849" cy="2232071"/>
          </a:xfrm>
        </p:grpSpPr>
        <p:sp>
          <p:nvSpPr>
            <p:cNvPr id="3" name="AutoShape 3"/>
            <p:cNvSpPr/>
            <p:nvPr/>
          </p:nvSpPr>
          <p:spPr>
            <a:xfrm>
              <a:off x="0" y="2066702"/>
              <a:ext cx="1166563" cy="1653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1221849" cy="1355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20"/>
                </a:lnSpc>
              </a:pPr>
              <a:r>
                <a:rPr lang="en-US" sz="6400" b="1" i="0" spc="64" dirty="0">
                  <a:solidFill>
                    <a:srgbClr val="FFFFFF"/>
                  </a:solidFill>
                  <a:latin typeface="Montserrat 1"/>
                </a:rPr>
                <a:t>Questions?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0297081" y="-990600"/>
            <a:ext cx="8905319" cy="11963400"/>
          </a:xfrm>
          <a:prstGeom prst="rect">
            <a:avLst/>
          </a:prstGeom>
          <a:solidFill>
            <a:srgbClr val="FFFDF3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7194591"/>
            <a:ext cx="8416387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6400" b="1" i="0" spc="64" dirty="0">
                <a:solidFill>
                  <a:srgbClr val="FFFFFF"/>
                </a:solidFill>
                <a:latin typeface="Montserrat 1"/>
              </a:rPr>
              <a:t>Answers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2000"/>
          </a:blip>
          <a:srcRect/>
          <a:stretch>
            <a:fillRect/>
          </a:stretch>
        </p:blipFill>
        <p:spPr>
          <a:xfrm>
            <a:off x="10601881" y="5307289"/>
            <a:ext cx="5928227" cy="497971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28700" y="8370993"/>
            <a:ext cx="9083718" cy="984751"/>
            <a:chOff x="0" y="0"/>
            <a:chExt cx="5353739" cy="580390"/>
          </a:xfrm>
        </p:grpSpPr>
        <p:sp>
          <p:nvSpPr>
            <p:cNvPr id="9" name="Freeform 9"/>
            <p:cNvSpPr/>
            <p:nvPr/>
          </p:nvSpPr>
          <p:spPr>
            <a:xfrm>
              <a:off x="4940989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56EB5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-2540"/>
              <a:ext cx="5353739" cy="582930"/>
            </a:xfrm>
            <a:custGeom>
              <a:avLst/>
              <a:gdLst/>
              <a:ahLst/>
              <a:cxnLst/>
              <a:rect l="l" t="t" r="r" b="b"/>
              <a:pathLst>
                <a:path w="5353739" h="582930">
                  <a:moveTo>
                    <a:pt x="5337229" y="261620"/>
                  </a:moveTo>
                  <a:lnTo>
                    <a:pt x="4962579" y="8890"/>
                  </a:lnTo>
                  <a:cubicBezTo>
                    <a:pt x="4951149" y="1270"/>
                    <a:pt x="4935909" y="0"/>
                    <a:pt x="4923209" y="6350"/>
                  </a:cubicBezTo>
                  <a:cubicBezTo>
                    <a:pt x="4910509" y="12700"/>
                    <a:pt x="4902889" y="25400"/>
                    <a:pt x="4902889" y="39370"/>
                  </a:cubicBezTo>
                  <a:lnTo>
                    <a:pt x="4902889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4902889" y="330200"/>
                  </a:lnTo>
                  <a:lnTo>
                    <a:pt x="4902889" y="544830"/>
                  </a:lnTo>
                  <a:cubicBezTo>
                    <a:pt x="4902889" y="558800"/>
                    <a:pt x="4910509" y="571500"/>
                    <a:pt x="4923209" y="577850"/>
                  </a:cubicBezTo>
                  <a:cubicBezTo>
                    <a:pt x="4928289" y="580390"/>
                    <a:pt x="4934639" y="582930"/>
                    <a:pt x="4940989" y="582930"/>
                  </a:cubicBezTo>
                  <a:cubicBezTo>
                    <a:pt x="4948609" y="582930"/>
                    <a:pt x="4956229" y="580390"/>
                    <a:pt x="4962579" y="576580"/>
                  </a:cubicBezTo>
                  <a:lnTo>
                    <a:pt x="5337229" y="323850"/>
                  </a:lnTo>
                  <a:cubicBezTo>
                    <a:pt x="5347389" y="316230"/>
                    <a:pt x="5353739" y="304800"/>
                    <a:pt x="5353739" y="292100"/>
                  </a:cubicBezTo>
                  <a:cubicBezTo>
                    <a:pt x="5353739" y="279400"/>
                    <a:pt x="5347389" y="267970"/>
                    <a:pt x="5337229" y="261620"/>
                  </a:cubicBezTo>
                  <a:close/>
                  <a:moveTo>
                    <a:pt x="4979089" y="473710"/>
                  </a:moveTo>
                  <a:lnTo>
                    <a:pt x="4979089" y="111760"/>
                  </a:lnTo>
                  <a:lnTo>
                    <a:pt x="5247059" y="292100"/>
                  </a:lnTo>
                  <a:lnTo>
                    <a:pt x="4979089" y="4737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8254318"/>
            <a:ext cx="16230600" cy="3367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5" name="AutoShape 5"/>
          <p:cNvSpPr/>
          <p:nvPr/>
        </p:nvSpPr>
        <p:spPr>
          <a:xfrm>
            <a:off x="-457199" y="-359379"/>
            <a:ext cx="4191000" cy="11843959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6" name="Group 6"/>
          <p:cNvGrpSpPr/>
          <p:nvPr/>
        </p:nvGrpSpPr>
        <p:grpSpPr>
          <a:xfrm>
            <a:off x="4572000" y="2552700"/>
            <a:ext cx="12041038" cy="3896928"/>
            <a:chOff x="0" y="-66675"/>
            <a:chExt cx="10929438" cy="5195904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9994401" cy="2695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20"/>
                </a:lnSpc>
              </a:pPr>
              <a:r>
                <a:rPr lang="en-US" sz="6400" b="1" i="0" spc="64" dirty="0">
                  <a:solidFill>
                    <a:srgbClr val="056EB5"/>
                  </a:solidFill>
                  <a:latin typeface="Montserrat 1"/>
                </a:rPr>
                <a:t>How to contact us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05" y="2535698"/>
              <a:ext cx="10928133" cy="25935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spc="84" dirty="0">
                  <a:solidFill>
                    <a:srgbClr val="050707"/>
                  </a:solidFill>
                  <a:latin typeface="Montserrat Light"/>
                </a:rPr>
                <a:t>Phone: 877-839-2675</a:t>
              </a:r>
            </a:p>
            <a:p>
              <a:pPr>
                <a:lnSpc>
                  <a:spcPts val="3919"/>
                </a:lnSpc>
              </a:pPr>
              <a:r>
                <a:rPr lang="en-US" sz="2800" spc="84" dirty="0">
                  <a:solidFill>
                    <a:srgbClr val="050707"/>
                  </a:solidFill>
                  <a:latin typeface="Montserrat Light"/>
                </a:rPr>
                <a:t>Email: </a:t>
              </a:r>
              <a:r>
                <a:rPr lang="en-US" sz="2800" spc="84" dirty="0">
                  <a:solidFill>
                    <a:srgbClr val="050707"/>
                  </a:solidFill>
                  <a:latin typeface="Montserrat Light"/>
                  <a:hlinkClick r:id="rId2"/>
                </a:rPr>
                <a:t>info@shiptacenter.org</a:t>
              </a:r>
              <a:endParaRPr lang="en-US" sz="2800" spc="84" dirty="0">
                <a:solidFill>
                  <a:srgbClr val="050707"/>
                </a:solidFill>
                <a:latin typeface="Montserrat Light"/>
              </a:endParaRPr>
            </a:p>
            <a:p>
              <a:pPr>
                <a:lnSpc>
                  <a:spcPts val="3919"/>
                </a:lnSpc>
              </a:pPr>
              <a:r>
                <a:rPr lang="en-US" sz="2800" spc="84" dirty="0">
                  <a:solidFill>
                    <a:srgbClr val="050707"/>
                  </a:solidFill>
                  <a:latin typeface="Montserrat Light"/>
                </a:rPr>
                <a:t>Find a SHIP or access resources for SHIPs: </a:t>
              </a:r>
              <a:r>
                <a:rPr lang="en-US" sz="2800" spc="84" dirty="0">
                  <a:solidFill>
                    <a:srgbClr val="050707"/>
                  </a:solidFill>
                  <a:latin typeface="Montserrat Light"/>
                  <a:hlinkClick r:id="rId3"/>
                </a:rPr>
                <a:t>www.shiptacenter.org</a:t>
              </a:r>
              <a:endParaRPr lang="en-US" sz="2800" spc="84" dirty="0">
                <a:solidFill>
                  <a:srgbClr val="050707"/>
                </a:solidFill>
                <a:latin typeface="Montserrat Light"/>
              </a:endParaRPr>
            </a:p>
            <a:p>
              <a:pPr>
                <a:lnSpc>
                  <a:spcPts val="3919"/>
                </a:lnSpc>
              </a:pPr>
              <a:r>
                <a:rPr lang="en-US" sz="2800" spc="84" dirty="0">
                  <a:solidFill>
                    <a:srgbClr val="050707"/>
                  </a:solidFill>
                  <a:latin typeface="Montserrat Light"/>
                </a:rPr>
                <a:t>Livestream archive: </a:t>
              </a:r>
              <a:r>
                <a:rPr lang="en-US" sz="2800" spc="84" dirty="0">
                  <a:solidFill>
                    <a:srgbClr val="050707"/>
                  </a:solidFill>
                  <a:latin typeface="Montserrat Light"/>
                  <a:hlinkClick r:id="rId4"/>
                </a:rPr>
                <a:t>www.shiptacenter.org/live </a:t>
              </a:r>
              <a:endParaRPr lang="en-US" sz="2800" spc="84" dirty="0">
                <a:solidFill>
                  <a:srgbClr val="050707"/>
                </a:solidFill>
                <a:latin typeface="Montserrat Light"/>
              </a:endParaRPr>
            </a:p>
          </p:txBody>
        </p:sp>
      </p:grpSp>
      <p:pic>
        <p:nvPicPr>
          <p:cNvPr id="11" name="Graphic 10" descr="Chat">
            <a:extLst>
              <a:ext uri="{FF2B5EF4-FFF2-40B4-BE49-F238E27FC236}">
                <a16:creationId xmlns:a16="http://schemas.microsoft.com/office/drawing/2014/main" id="{F8BF4401-B9B9-4EDA-A383-111C4E5E0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659" y="2394438"/>
            <a:ext cx="2250500" cy="2250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254318"/>
            <a:ext cx="16230600" cy="1369154"/>
            <a:chOff x="0" y="0"/>
            <a:chExt cx="21640800" cy="182553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640800" cy="44901"/>
            </a:xfrm>
            <a:prstGeom prst="rect">
              <a:avLst/>
            </a:prstGeom>
            <a:solidFill>
              <a:srgbClr val="056EB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824727" y="458171"/>
              <a:ext cx="10816073" cy="136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b="0" i="1" dirty="0">
                  <a:solidFill>
                    <a:srgbClr val="050707"/>
                  </a:solidFill>
                  <a:latin typeface="Montserrat 2"/>
                </a:rPr>
                <a:t>The production of this webinar was supported in part by grant numbers 90SATC0001 and 90MPRC0001 from the Administration for Community Living (ACL).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054381" y="-359379"/>
            <a:ext cx="7213319" cy="11843959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6" name="Group 6"/>
          <p:cNvGrpSpPr/>
          <p:nvPr/>
        </p:nvGrpSpPr>
        <p:grpSpPr>
          <a:xfrm>
            <a:off x="9763499" y="2607290"/>
            <a:ext cx="7495801" cy="3982565"/>
            <a:chOff x="0" y="0"/>
            <a:chExt cx="9994401" cy="5310087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9994401" cy="27523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20"/>
                </a:lnSpc>
              </a:pPr>
              <a:r>
                <a:rPr lang="en-US" sz="6400" b="1" i="0" spc="64" dirty="0">
                  <a:solidFill>
                    <a:srgbClr val="056EB5"/>
                  </a:solidFill>
                  <a:latin typeface="Montserrat 1"/>
                </a:rPr>
                <a:t>Thank you for participating!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67622"/>
              <a:ext cx="9504353" cy="1942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The recording of this webcast</a:t>
              </a:r>
            </a:p>
            <a:p>
              <a:pPr algn="l">
                <a:lnSpc>
                  <a:spcPts val="3919"/>
                </a:lnSpc>
              </a:pPr>
              <a:r>
                <a:rPr lang="en-US" sz="2800" b="0" i="0" spc="84" dirty="0">
                  <a:solidFill>
                    <a:srgbClr val="050707"/>
                  </a:solidFill>
                  <a:latin typeface="Montserrat Light"/>
                </a:rPr>
                <a:t>will be available at www.shiptacenter.org/live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80505" y="2401530"/>
            <a:ext cx="3161070" cy="316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3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323" b="8323"/>
          <a:stretch>
            <a:fillRect/>
          </a:stretch>
        </p:blipFill>
        <p:spPr>
          <a:xfrm>
            <a:off x="125857" y="135416"/>
            <a:ext cx="18036285" cy="1001616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6EB5">
              <a:alpha val="80000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3558821" y="3629812"/>
            <a:ext cx="11200335" cy="246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8"/>
              </a:lnSpc>
            </a:pPr>
            <a:r>
              <a:rPr lang="en-US" sz="20053" b="0" i="0" spc="200" dirty="0">
                <a:solidFill>
                  <a:srgbClr val="FFFFFF"/>
                </a:solidFill>
                <a:latin typeface="Abril Fatface"/>
              </a:rPr>
              <a:t>10,000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52254" y="2187865"/>
            <a:ext cx="9613469" cy="51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0"/>
              </a:lnSpc>
            </a:pPr>
            <a:r>
              <a:rPr lang="en-US" sz="3409" b="0" i="0" spc="535" dirty="0">
                <a:solidFill>
                  <a:srgbClr val="FFFFFF"/>
                </a:solidFill>
                <a:latin typeface="Abril Fatface"/>
              </a:rPr>
              <a:t>THE SILVER TSUNAMI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25983" y="7076387"/>
            <a:ext cx="8636034" cy="113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0" i="0" spc="350" dirty="0">
                <a:solidFill>
                  <a:srgbClr val="FFFFFF"/>
                </a:solidFill>
                <a:latin typeface="Montserrat Light"/>
              </a:rPr>
              <a:t>PEOPLE TURNING 65 EVERY DAY (2010-2030)</a:t>
            </a:r>
          </a:p>
        </p:txBody>
      </p:sp>
      <p:sp>
        <p:nvSpPr>
          <p:cNvPr id="7" name="AutoShape 7"/>
          <p:cNvSpPr/>
          <p:nvPr/>
        </p:nvSpPr>
        <p:spPr>
          <a:xfrm>
            <a:off x="8720353" y="6431913"/>
            <a:ext cx="877270" cy="12435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086" t="3680" r="18785"/>
          <a:stretch>
            <a:fillRect/>
          </a:stretch>
        </p:blipFill>
        <p:spPr>
          <a:xfrm>
            <a:off x="10210800" y="-159463"/>
            <a:ext cx="8569011" cy="106059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636249"/>
            <a:ext cx="7769867" cy="141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0" i="0" dirty="0">
                <a:solidFill>
                  <a:srgbClr val="000000"/>
                </a:solidFill>
                <a:latin typeface="Abril Fatface"/>
              </a:rPr>
              <a:t>Projection: 20% of US population by 2030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707795"/>
            <a:ext cx="9182100" cy="43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0" i="0" spc="270" dirty="0">
                <a:solidFill>
                  <a:srgbClr val="000000"/>
                </a:solidFill>
                <a:latin typeface="Montserrat Light"/>
              </a:rPr>
              <a:t>70% WILL NEED SOME LONG-TERM CARE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2356192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6" name="TextBox 6"/>
          <p:cNvSpPr txBox="1"/>
          <p:nvPr/>
        </p:nvSpPr>
        <p:spPr>
          <a:xfrm>
            <a:off x="1028700" y="6190095"/>
            <a:ext cx="8115300" cy="141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0" i="0" dirty="0">
                <a:solidFill>
                  <a:srgbClr val="000000"/>
                </a:solidFill>
                <a:latin typeface="Abril Fatface"/>
              </a:rPr>
              <a:t>More people are age 100+ in U.S. than any other country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330738"/>
            <a:ext cx="7065373" cy="87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0" i="0" spc="270" dirty="0">
                <a:solidFill>
                  <a:srgbClr val="000000"/>
                </a:solidFill>
                <a:latin typeface="Montserrat Light"/>
              </a:rPr>
              <a:t>INCREASED BY 44% BETWEEN 2000 AND 2014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7819424"/>
            <a:ext cx="874922" cy="124026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9" name="AutoShape 9"/>
          <p:cNvSpPr/>
          <p:nvPr/>
        </p:nvSpPr>
        <p:spPr>
          <a:xfrm>
            <a:off x="10210800" y="7505700"/>
            <a:ext cx="8077200" cy="2781300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1028700" y="3244850"/>
            <a:ext cx="7598773" cy="32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 b="0" i="0" spc="200" dirty="0">
                <a:solidFill>
                  <a:srgbClr val="000000"/>
                </a:solidFill>
                <a:latin typeface="Montserrat Light"/>
              </a:rPr>
              <a:t>ON AVERAGE FOR 3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342600"/>
            <a:ext cx="6723851" cy="65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 b="0" i="0" spc="200" dirty="0">
                <a:solidFill>
                  <a:srgbClr val="000000"/>
                </a:solidFill>
                <a:latin typeface="Montserrat Light"/>
              </a:rPr>
              <a:t>ONE MEDIGAP INSURER HAS 4,000 INSUREDS AGE 100 OR OLDER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816754"/>
            <a:ext cx="6723851" cy="87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0" i="0" spc="270" dirty="0">
                <a:solidFill>
                  <a:srgbClr val="000000"/>
                </a:solidFill>
                <a:latin typeface="Montserrat Light"/>
              </a:rPr>
              <a:t>SHRINKING RATIO OF WORKING ADULTS TO AGED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4986309"/>
            <a:ext cx="7065373" cy="87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0" i="0" spc="270" dirty="0">
                <a:solidFill>
                  <a:srgbClr val="000000"/>
                </a:solidFill>
                <a:latin typeface="Montserrat Light"/>
              </a:rPr>
              <a:t>EXISTING WORKER SHORTAGE FOR LONG-TERM CARE SERVICES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2318" y="1028700"/>
            <a:ext cx="14356982" cy="1989117"/>
            <a:chOff x="0" y="0"/>
            <a:chExt cx="19142643" cy="2652156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19142643" cy="1344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 b="0" i="0" dirty="0">
                  <a:solidFill>
                    <a:srgbClr val="056EB5"/>
                  </a:solidFill>
                  <a:latin typeface="Abril Fatface"/>
                </a:rPr>
                <a:t>More Public Knowledge of LTC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61449"/>
              <a:ext cx="17574282" cy="690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</a:pPr>
              <a:r>
                <a:rPr lang="en-US" sz="3400" b="0" i="0" spc="170" dirty="0">
                  <a:solidFill>
                    <a:srgbClr val="000000"/>
                  </a:solidFill>
                  <a:latin typeface="Abril Fatface"/>
                </a:rPr>
                <a:t>EMERGING PUBLIC AWARENESS OF LONG-TERM CARE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2902318" y="4097402"/>
            <a:ext cx="278975" cy="296431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6" name="Group 6"/>
          <p:cNvGrpSpPr/>
          <p:nvPr/>
        </p:nvGrpSpPr>
        <p:grpSpPr>
          <a:xfrm>
            <a:off x="3777240" y="4075971"/>
            <a:ext cx="13139160" cy="998279"/>
            <a:chOff x="0" y="-28575"/>
            <a:chExt cx="17518880" cy="1331039"/>
          </a:xfrm>
        </p:grpSpPr>
        <p:sp>
          <p:nvSpPr>
            <p:cNvPr id="7" name="TextBox 7"/>
            <p:cNvSpPr txBox="1"/>
            <p:nvPr/>
          </p:nvSpPr>
          <p:spPr>
            <a:xfrm>
              <a:off x="0" y="730983"/>
              <a:ext cx="16547407" cy="571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Caring for a parent or other family member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7518880" cy="635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MORE BABY BOOMERS EXPOSED TO LONG-TERM CARE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77240" y="7652617"/>
            <a:ext cx="11493493" cy="976848"/>
            <a:chOff x="0" y="0"/>
            <a:chExt cx="15324658" cy="130246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30983"/>
              <a:ext cx="15324658" cy="571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Editors, reporters have family experience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5324658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MORE MEDIA ATTENTION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3" name="AutoShape 13"/>
          <p:cNvSpPr/>
          <p:nvPr/>
        </p:nvSpPr>
        <p:spPr>
          <a:xfrm>
            <a:off x="2902318" y="5617453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4" name="AutoShape 14"/>
          <p:cNvSpPr/>
          <p:nvPr/>
        </p:nvSpPr>
        <p:spPr>
          <a:xfrm>
            <a:off x="2902318" y="7652617"/>
            <a:ext cx="278975" cy="296431"/>
          </a:xfrm>
          <a:prstGeom prst="rect">
            <a:avLst/>
          </a:prstGeom>
          <a:solidFill>
            <a:srgbClr val="056EB5"/>
          </a:solidFill>
        </p:spPr>
      </p:sp>
      <p:grpSp>
        <p:nvGrpSpPr>
          <p:cNvPr id="15" name="Group 15"/>
          <p:cNvGrpSpPr/>
          <p:nvPr/>
        </p:nvGrpSpPr>
        <p:grpSpPr>
          <a:xfrm>
            <a:off x="3777240" y="5617453"/>
            <a:ext cx="11493493" cy="1449484"/>
            <a:chOff x="0" y="0"/>
            <a:chExt cx="15324658" cy="193264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730983"/>
              <a:ext cx="15324658" cy="571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Effect of care-giving on families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5324658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MORE EMPLOYERS AWARE OF CAREGIVING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361164"/>
              <a:ext cx="15324658" cy="571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50707"/>
                  </a:solidFill>
                  <a:latin typeface="Montserrat Light"/>
                </a:rPr>
                <a:t>Effect of care-giving responsibilities of employees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38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85319"/>
            <a:ext cx="4572000" cy="9010219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4572000" y="-285319"/>
            <a:ext cx="4572000" cy="9010219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4" name="AutoShape 4"/>
          <p:cNvSpPr/>
          <p:nvPr/>
        </p:nvSpPr>
        <p:spPr>
          <a:xfrm>
            <a:off x="9144000" y="-285319"/>
            <a:ext cx="4572000" cy="9010219"/>
          </a:xfrm>
          <a:prstGeom prst="rect">
            <a:avLst/>
          </a:prstGeom>
          <a:solidFill>
            <a:srgbClr val="056EB5">
              <a:alpha val="49803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3716000" y="-285319"/>
            <a:ext cx="4572000" cy="9010219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6" name="AutoShape 6"/>
          <p:cNvSpPr/>
          <p:nvPr/>
        </p:nvSpPr>
        <p:spPr>
          <a:xfrm>
            <a:off x="1028700" y="9190897"/>
            <a:ext cx="16230600" cy="33675"/>
          </a:xfrm>
          <a:prstGeom prst="rect">
            <a:avLst/>
          </a:prstGeom>
          <a:solidFill>
            <a:srgbClr val="050707"/>
          </a:solidFill>
        </p:spPr>
      </p:sp>
      <p:grpSp>
        <p:nvGrpSpPr>
          <p:cNvPr id="7" name="Group 7"/>
          <p:cNvGrpSpPr/>
          <p:nvPr/>
        </p:nvGrpSpPr>
        <p:grpSpPr>
          <a:xfrm>
            <a:off x="402272" y="3418462"/>
            <a:ext cx="3767455" cy="2367825"/>
            <a:chOff x="0" y="-38100"/>
            <a:chExt cx="5023274" cy="3157100"/>
          </a:xfrm>
        </p:grpSpPr>
        <p:sp>
          <p:nvSpPr>
            <p:cNvPr id="8" name="TextBox 8"/>
            <p:cNvSpPr txBox="1"/>
            <p:nvPr/>
          </p:nvSpPr>
          <p:spPr>
            <a:xfrm>
              <a:off x="0" y="1752339"/>
              <a:ext cx="5023274" cy="136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0" i="0" dirty="0">
                  <a:solidFill>
                    <a:srgbClr val="000000"/>
                  </a:solidFill>
                  <a:latin typeface="Montserrat Light"/>
                </a:rPr>
                <a:t>This is going to cost money!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23274" cy="70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b="0" i="0" spc="350" dirty="0">
                  <a:solidFill>
                    <a:srgbClr val="000000"/>
                  </a:solidFill>
                  <a:latin typeface="Montserrat Light"/>
                </a:rPr>
                <a:t>POLITICIAN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928355" y="115999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974272" y="3447037"/>
            <a:ext cx="3767455" cy="2339250"/>
            <a:chOff x="0" y="0"/>
            <a:chExt cx="5023274" cy="31190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752339"/>
              <a:ext cx="5023274" cy="136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0" i="0" dirty="0">
                  <a:solidFill>
                    <a:srgbClr val="FFFFFF"/>
                  </a:solidFill>
                  <a:latin typeface="Montserrat Light"/>
                </a:rPr>
                <a:t>What is happening to my employees?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23274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b="0" i="0" spc="350" dirty="0">
                  <a:solidFill>
                    <a:srgbClr val="FFFFFF"/>
                  </a:solidFill>
                  <a:latin typeface="Montserrat Light"/>
                </a:rPr>
                <a:t>EMPLOYER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928355" y="1159997"/>
              <a:ext cx="1166563" cy="1653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546272" y="3447037"/>
            <a:ext cx="3767455" cy="2339250"/>
            <a:chOff x="0" y="0"/>
            <a:chExt cx="5023274" cy="31190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752339"/>
              <a:ext cx="5023274" cy="136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0" i="0" dirty="0">
                  <a:solidFill>
                    <a:srgbClr val="000000"/>
                  </a:solidFill>
                  <a:latin typeface="Montserrat Light"/>
                </a:rPr>
                <a:t>How do I write 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b="0" i="0" dirty="0">
                  <a:solidFill>
                    <a:srgbClr val="000000"/>
                  </a:solidFill>
                  <a:latin typeface="Montserrat Light"/>
                </a:rPr>
                <a:t>about this?!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023274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b="0" i="0" spc="350" dirty="0">
                  <a:solidFill>
                    <a:srgbClr val="000000"/>
                  </a:solidFill>
                  <a:latin typeface="Montserrat Light"/>
                </a:rPr>
                <a:t>REPORTER</a:t>
              </a: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1928355" y="1159997"/>
              <a:ext cx="1166563" cy="165368"/>
            </a:xfrm>
            <a:prstGeom prst="rect">
              <a:avLst/>
            </a:prstGeom>
            <a:solidFill>
              <a:srgbClr val="056EB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118272" y="3447037"/>
            <a:ext cx="3767455" cy="2381583"/>
            <a:chOff x="0" y="0"/>
            <a:chExt cx="5023274" cy="317544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2514339"/>
              <a:ext cx="5023274" cy="66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0" i="0" dirty="0">
                  <a:solidFill>
                    <a:srgbClr val="FFFFFF"/>
                  </a:solidFill>
                  <a:latin typeface="Montserrat Light"/>
                </a:rPr>
                <a:t>How do I fit it all in?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5023274" cy="150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b="0" i="0" spc="350" dirty="0">
                  <a:solidFill>
                    <a:srgbClr val="FFFFFF"/>
                  </a:solidFill>
                  <a:latin typeface="Montserrat Light"/>
                </a:rPr>
                <a:t>EMPLOYED </a:t>
              </a:r>
            </a:p>
            <a:p>
              <a:pPr algn="ctr">
                <a:lnSpc>
                  <a:spcPts val="4550"/>
                </a:lnSpc>
              </a:pPr>
              <a:r>
                <a:rPr lang="en-US" sz="3500" b="0" i="0" spc="350" dirty="0">
                  <a:solidFill>
                    <a:srgbClr val="FFFFFF"/>
                  </a:solidFill>
                  <a:latin typeface="Montserrat Light"/>
                </a:rPr>
                <a:t>CAREGIVER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928355" y="1921997"/>
              <a:ext cx="1166563" cy="165368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rcRect l="8481" b="26214"/>
          <a:stretch>
            <a:fillRect/>
          </a:stretch>
        </p:blipFill>
        <p:spPr>
          <a:xfrm>
            <a:off x="0" y="6288426"/>
            <a:ext cx="4555914" cy="24472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t="4527" r="5122" b="19216"/>
          <a:stretch>
            <a:fillRect/>
          </a:stretch>
        </p:blipFill>
        <p:spPr>
          <a:xfrm>
            <a:off x="4556555" y="6288426"/>
            <a:ext cx="4570076" cy="244722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t="9970" b="9970"/>
          <a:stretch>
            <a:fillRect/>
          </a:stretch>
        </p:blipFill>
        <p:spPr>
          <a:xfrm>
            <a:off x="9127272" y="6288426"/>
            <a:ext cx="4588086" cy="244722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 l="5314" t="2548" r="3563" b="24500"/>
          <a:stretch>
            <a:fillRect/>
          </a:stretch>
        </p:blipFill>
        <p:spPr>
          <a:xfrm>
            <a:off x="13716000" y="6288426"/>
            <a:ext cx="4588086" cy="24472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2318" y="706177"/>
            <a:ext cx="14356982" cy="114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0" i="0" dirty="0">
                <a:solidFill>
                  <a:srgbClr val="056EB5"/>
                </a:solidFill>
                <a:latin typeface="Abril Fatface"/>
              </a:rPr>
              <a:t>How Care Begins</a:t>
            </a:r>
          </a:p>
        </p:txBody>
      </p:sp>
      <p:sp>
        <p:nvSpPr>
          <p:cNvPr id="3" name="AutoShape 3"/>
          <p:cNvSpPr/>
          <p:nvPr/>
        </p:nvSpPr>
        <p:spPr>
          <a:xfrm>
            <a:off x="2902318" y="2263285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4" name="TextBox 4"/>
          <p:cNvSpPr txBox="1"/>
          <p:nvPr/>
        </p:nvSpPr>
        <p:spPr>
          <a:xfrm>
            <a:off x="3777240" y="2799616"/>
            <a:ext cx="11493493" cy="44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Effects of aging body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77240" y="2234710"/>
            <a:ext cx="11493493" cy="48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0" i="0" spc="300" dirty="0">
                <a:solidFill>
                  <a:srgbClr val="000000"/>
                </a:solidFill>
                <a:latin typeface="Montserrat Light"/>
              </a:rPr>
              <a:t>SLOW DECLINE IN HEALTH OR ABILITY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777240" y="5976312"/>
            <a:ext cx="11493493" cy="1435780"/>
            <a:chOff x="0" y="0"/>
            <a:chExt cx="15324658" cy="1914373"/>
          </a:xfrm>
        </p:grpSpPr>
        <p:sp>
          <p:nvSpPr>
            <p:cNvPr id="7" name="TextBox 7"/>
            <p:cNvSpPr txBox="1"/>
            <p:nvPr/>
          </p:nvSpPr>
          <p:spPr>
            <a:xfrm>
              <a:off x="0" y="730983"/>
              <a:ext cx="15324658" cy="118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Falls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0" i="0" dirty="0">
                  <a:solidFill>
                    <a:srgbClr val="000000"/>
                  </a:solidFill>
                  <a:latin typeface="Montserrat Light"/>
                </a:rPr>
                <a:t>Hospitalization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5324658" cy="6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0" i="0" spc="300" dirty="0">
                  <a:solidFill>
                    <a:srgbClr val="000000"/>
                  </a:solidFill>
                  <a:latin typeface="Montserrat Light"/>
                </a:rPr>
                <a:t>CRITICAL EVENTS: PRECURSORS TO CARE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77240" y="9039514"/>
            <a:ext cx="14663160" cy="449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250" dirty="0">
                <a:solidFill>
                  <a:srgbClr val="000000"/>
                </a:solidFill>
                <a:latin typeface="Montserrat Light"/>
              </a:rPr>
              <a:t>FAMILIES’ INTERVENTION BEGINS OR BECOMES MORE INTENSE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22792" y="-198217"/>
            <a:ext cx="2031076" cy="10691750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1" name="AutoShape 11"/>
          <p:cNvSpPr/>
          <p:nvPr/>
        </p:nvSpPr>
        <p:spPr>
          <a:xfrm>
            <a:off x="2902318" y="5976312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2" name="AutoShape 12"/>
          <p:cNvSpPr/>
          <p:nvPr/>
        </p:nvSpPr>
        <p:spPr>
          <a:xfrm>
            <a:off x="2902318" y="9068089"/>
            <a:ext cx="278975" cy="296431"/>
          </a:xfrm>
          <a:prstGeom prst="rect">
            <a:avLst/>
          </a:prstGeom>
          <a:solidFill>
            <a:srgbClr val="056EB5"/>
          </a:solidFill>
        </p:spPr>
      </p:sp>
      <p:sp>
        <p:nvSpPr>
          <p:cNvPr id="13" name="TextBox 13"/>
          <p:cNvSpPr txBox="1"/>
          <p:nvPr/>
        </p:nvSpPr>
        <p:spPr>
          <a:xfrm>
            <a:off x="4127229" y="3269222"/>
            <a:ext cx="11493493" cy="89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Vision and hearing deteriorates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Physical strength declines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7240" y="4325837"/>
            <a:ext cx="11493493" cy="44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Loss of driving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27229" y="4795443"/>
            <a:ext cx="11493493" cy="89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Vision</a:t>
            </a:r>
          </a:p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Dementia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27229" y="7439670"/>
            <a:ext cx="11493493" cy="44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Illness or accident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77240" y="7914341"/>
            <a:ext cx="11493493" cy="44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Bills aren't paid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27229" y="8367041"/>
            <a:ext cx="11493493" cy="44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0" i="0" dirty="0">
                <a:solidFill>
                  <a:srgbClr val="000000"/>
                </a:solidFill>
                <a:latin typeface="Montserrat Light"/>
              </a:rPr>
              <a:t>Or decline in other daily normal activities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2815</Words>
  <Application>Microsoft Office PowerPoint</Application>
  <PresentationFormat>Custom</PresentationFormat>
  <Paragraphs>500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Abril Fatface</vt:lpstr>
      <vt:lpstr>Montserrat Extra-Bold</vt:lpstr>
      <vt:lpstr>Montserrat Semi-Bold</vt:lpstr>
      <vt:lpstr>Amicale</vt:lpstr>
      <vt:lpstr>ABeeZee</vt:lpstr>
      <vt:lpstr>Calibri</vt:lpstr>
      <vt:lpstr>Arial</vt:lpstr>
      <vt:lpstr>Montserrat Light</vt:lpstr>
      <vt:lpstr>Courier New</vt:lpstr>
      <vt:lpstr>Montserrat 1</vt:lpstr>
      <vt:lpstr>Montserrat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Care Insurance Webcast Redesign _changes made</dc:title>
  <dc:creator>Angela Burk</dc:creator>
  <cp:lastModifiedBy>Austin Grote</cp:lastModifiedBy>
  <cp:revision>14</cp:revision>
  <dcterms:created xsi:type="dcterms:W3CDTF">2006-08-16T00:00:00Z</dcterms:created>
  <dcterms:modified xsi:type="dcterms:W3CDTF">2019-08-22T15:42:24Z</dcterms:modified>
  <dc:identifier>DADikHX5AAo</dc:identifier>
</cp:coreProperties>
</file>