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56" r:id="rId5"/>
    <p:sldId id="653" r:id="rId6"/>
    <p:sldId id="373" r:id="rId7"/>
    <p:sldId id="590" r:id="rId8"/>
    <p:sldId id="655" r:id="rId9"/>
    <p:sldId id="643" r:id="rId10"/>
    <p:sldId id="315" r:id="rId11"/>
    <p:sldId id="317" r:id="rId12"/>
    <p:sldId id="318" r:id="rId13"/>
    <p:sldId id="316" r:id="rId14"/>
    <p:sldId id="656" r:id="rId15"/>
    <p:sldId id="638" r:id="rId16"/>
    <p:sldId id="639" r:id="rId17"/>
    <p:sldId id="640" r:id="rId18"/>
    <p:sldId id="641" r:id="rId19"/>
    <p:sldId id="277" r:id="rId20"/>
    <p:sldId id="642" r:id="rId21"/>
    <p:sldId id="278" r:id="rId22"/>
    <p:sldId id="649" r:id="rId23"/>
    <p:sldId id="294" r:id="rId24"/>
    <p:sldId id="299" r:id="rId25"/>
    <p:sldId id="306" r:id="rId26"/>
    <p:sldId id="307" r:id="rId27"/>
    <p:sldId id="293" r:id="rId28"/>
    <p:sldId id="296" r:id="rId29"/>
    <p:sldId id="305" r:id="rId30"/>
    <p:sldId id="657" r:id="rId31"/>
    <p:sldId id="257" r:id="rId32"/>
    <p:sldId id="633" r:id="rId33"/>
    <p:sldId id="259" r:id="rId34"/>
    <p:sldId id="260" r:id="rId35"/>
    <p:sldId id="263" r:id="rId36"/>
    <p:sldId id="264" r:id="rId37"/>
    <p:sldId id="647" r:id="rId38"/>
    <p:sldId id="658" r:id="rId39"/>
    <p:sldId id="660" r:id="rId40"/>
    <p:sldId id="266" r:id="rId41"/>
    <p:sldId id="270" r:id="rId42"/>
    <p:sldId id="272" r:id="rId43"/>
    <p:sldId id="273" r:id="rId44"/>
    <p:sldId id="644" r:id="rId45"/>
    <p:sldId id="650" r:id="rId46"/>
    <p:sldId id="646" r:id="rId47"/>
    <p:sldId id="64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ny Paulson" initials="GP" lastIdx="3" clrIdx="0">
    <p:extLst>
      <p:ext uri="{19B8F6BF-5375-455C-9EA6-DF929625EA0E}">
        <p15:presenceInfo xmlns:p15="http://schemas.microsoft.com/office/powerpoint/2012/main" userId="S::GPaulson@NEI3A.org::3ce759cc-02f1-4671-839d-f0b131f0c8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9" autoAdjust="0"/>
    <p:restoredTop sz="94660"/>
  </p:normalViewPr>
  <p:slideViewPr>
    <p:cSldViewPr snapToGrid="0">
      <p:cViewPr varScale="1">
        <p:scale>
          <a:sx n="108" d="100"/>
          <a:sy n="108" d="100"/>
        </p:scale>
        <p:origin x="7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6732B-7114-4803-9BE4-1D9C3A8AB456}"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A3A6ACD2-AB89-4451-AAC2-78361EA06D8D}">
      <dgm:prSet custT="1"/>
      <dgm:spPr/>
      <dgm:t>
        <a:bodyPr/>
        <a:lstStyle/>
        <a:p>
          <a:r>
            <a:rPr lang="en-US" sz="2400" baseline="0" dirty="0"/>
            <a:t>Webex</a:t>
          </a:r>
          <a:endParaRPr lang="en-US" sz="2400" dirty="0"/>
        </a:p>
      </dgm:t>
    </dgm:pt>
    <dgm:pt modelId="{F28AE123-1B3C-4BE1-A683-769D59DF68DF}" type="parTrans" cxnId="{1CD42DF2-92D6-4EA1-AC41-61F1F91BFA43}">
      <dgm:prSet/>
      <dgm:spPr/>
      <dgm:t>
        <a:bodyPr/>
        <a:lstStyle/>
        <a:p>
          <a:endParaRPr lang="en-US" sz="2000"/>
        </a:p>
      </dgm:t>
    </dgm:pt>
    <dgm:pt modelId="{7EBA426A-66DA-4A06-95F7-D9C7DA788900}" type="sibTrans" cxnId="{1CD42DF2-92D6-4EA1-AC41-61F1F91BFA43}">
      <dgm:prSet/>
      <dgm:spPr/>
      <dgm:t>
        <a:bodyPr/>
        <a:lstStyle/>
        <a:p>
          <a:endParaRPr lang="en-US" sz="2000"/>
        </a:p>
      </dgm:t>
    </dgm:pt>
    <dgm:pt modelId="{D2FF4758-EB88-4144-B0EB-2BB90938F20B}">
      <dgm:prSet custT="1"/>
      <dgm:spPr/>
      <dgm:t>
        <a:bodyPr/>
        <a:lstStyle/>
        <a:p>
          <a:r>
            <a:rPr lang="en-US" sz="2400" baseline="0" dirty="0"/>
            <a:t>Go To Webinar or Go To Meeting</a:t>
          </a:r>
        </a:p>
      </dgm:t>
    </dgm:pt>
    <dgm:pt modelId="{D800536B-96CC-4D9A-93D6-D817F1B21A1F}" type="parTrans" cxnId="{AF88E4CE-1673-4B02-84C7-0242DB66AA3A}">
      <dgm:prSet/>
      <dgm:spPr/>
      <dgm:t>
        <a:bodyPr/>
        <a:lstStyle/>
        <a:p>
          <a:endParaRPr lang="en-US"/>
        </a:p>
      </dgm:t>
    </dgm:pt>
    <dgm:pt modelId="{CC49193A-31D0-4A97-93DC-8E20A69666A9}" type="sibTrans" cxnId="{AF88E4CE-1673-4B02-84C7-0242DB66AA3A}">
      <dgm:prSet/>
      <dgm:spPr/>
      <dgm:t>
        <a:bodyPr/>
        <a:lstStyle/>
        <a:p>
          <a:endParaRPr lang="en-US"/>
        </a:p>
      </dgm:t>
    </dgm:pt>
    <dgm:pt modelId="{3145B4DE-E6C4-403F-9FEE-3DAF0EAEEC7E}">
      <dgm:prSet custT="1"/>
      <dgm:spPr/>
      <dgm:t>
        <a:bodyPr/>
        <a:lstStyle/>
        <a:p>
          <a:r>
            <a:rPr lang="en-US" sz="2400" baseline="0" dirty="0"/>
            <a:t>Skype</a:t>
          </a:r>
        </a:p>
      </dgm:t>
    </dgm:pt>
    <dgm:pt modelId="{7879839B-515D-444F-BF7A-D9B6C6FBAE93}" type="parTrans" cxnId="{BD6BEF4A-2B55-4898-83C9-60C72C623BCC}">
      <dgm:prSet/>
      <dgm:spPr/>
      <dgm:t>
        <a:bodyPr/>
        <a:lstStyle/>
        <a:p>
          <a:endParaRPr lang="en-US"/>
        </a:p>
      </dgm:t>
    </dgm:pt>
    <dgm:pt modelId="{05C7B612-8615-455B-8B71-13A7886A89E3}" type="sibTrans" cxnId="{BD6BEF4A-2B55-4898-83C9-60C72C623BCC}">
      <dgm:prSet/>
      <dgm:spPr/>
      <dgm:t>
        <a:bodyPr/>
        <a:lstStyle/>
        <a:p>
          <a:endParaRPr lang="en-US"/>
        </a:p>
      </dgm:t>
    </dgm:pt>
    <dgm:pt modelId="{30D44CB3-2C9C-4DD5-A4B4-97B3CFF46BF8}">
      <dgm:prSet custT="1"/>
      <dgm:spPr/>
      <dgm:t>
        <a:bodyPr/>
        <a:lstStyle/>
        <a:p>
          <a:r>
            <a:rPr lang="en-US" sz="2400" baseline="0" dirty="0"/>
            <a:t>Ready Talk and Zoom</a:t>
          </a:r>
        </a:p>
      </dgm:t>
    </dgm:pt>
    <dgm:pt modelId="{7B90D85A-12D7-49FB-BFCC-4A4E85891554}" type="parTrans" cxnId="{BC2A4CF0-FCBB-458F-87D9-8B469250F4B4}">
      <dgm:prSet/>
      <dgm:spPr/>
      <dgm:t>
        <a:bodyPr/>
        <a:lstStyle/>
        <a:p>
          <a:endParaRPr lang="en-US"/>
        </a:p>
      </dgm:t>
    </dgm:pt>
    <dgm:pt modelId="{8DC04EC8-EDAF-4D11-827B-528CD6EEB866}" type="sibTrans" cxnId="{BC2A4CF0-FCBB-458F-87D9-8B469250F4B4}">
      <dgm:prSet/>
      <dgm:spPr/>
      <dgm:t>
        <a:bodyPr/>
        <a:lstStyle/>
        <a:p>
          <a:endParaRPr lang="en-US"/>
        </a:p>
      </dgm:t>
    </dgm:pt>
    <dgm:pt modelId="{7514F315-E1C9-464C-9A34-02EF00733C70}">
      <dgm:prSet custT="1"/>
      <dgm:spPr/>
      <dgm:t>
        <a:bodyPr/>
        <a:lstStyle/>
        <a:p>
          <a:r>
            <a:rPr lang="en-US" sz="2200" baseline="0" dirty="0"/>
            <a:t>Tips and Resources</a:t>
          </a:r>
        </a:p>
      </dgm:t>
    </dgm:pt>
    <dgm:pt modelId="{C6FA9F68-4158-41D0-A2C6-A49DF42B4918}" type="parTrans" cxnId="{94A4BDBA-3097-45F2-925F-073E8E49B281}">
      <dgm:prSet/>
      <dgm:spPr/>
      <dgm:t>
        <a:bodyPr/>
        <a:lstStyle/>
        <a:p>
          <a:endParaRPr lang="en-US"/>
        </a:p>
      </dgm:t>
    </dgm:pt>
    <dgm:pt modelId="{0177FA61-F495-4C48-8A04-7ECF42ACF9F1}" type="sibTrans" cxnId="{94A4BDBA-3097-45F2-925F-073E8E49B281}">
      <dgm:prSet/>
      <dgm:spPr/>
      <dgm:t>
        <a:bodyPr/>
        <a:lstStyle/>
        <a:p>
          <a:endParaRPr lang="en-US"/>
        </a:p>
      </dgm:t>
    </dgm:pt>
    <dgm:pt modelId="{4BC45FEE-50A6-456F-A6BC-B45089C032DE}" type="pres">
      <dgm:prSet presAssocID="{AE16732B-7114-4803-9BE4-1D9C3A8AB456}" presName="rootnode" presStyleCnt="0">
        <dgm:presLayoutVars>
          <dgm:chMax/>
          <dgm:chPref/>
          <dgm:dir/>
          <dgm:animLvl val="lvl"/>
        </dgm:presLayoutVars>
      </dgm:prSet>
      <dgm:spPr/>
    </dgm:pt>
    <dgm:pt modelId="{9EC0A80A-F332-493A-9EE8-80941541B523}" type="pres">
      <dgm:prSet presAssocID="{A3A6ACD2-AB89-4451-AAC2-78361EA06D8D}" presName="composite" presStyleCnt="0"/>
      <dgm:spPr/>
    </dgm:pt>
    <dgm:pt modelId="{4EF50132-4CB3-4165-8BA8-A29D49B00444}" type="pres">
      <dgm:prSet presAssocID="{A3A6ACD2-AB89-4451-AAC2-78361EA06D8D}" presName="LShape" presStyleLbl="alignNode1" presStyleIdx="0" presStyleCnt="9"/>
      <dgm:spPr/>
    </dgm:pt>
    <dgm:pt modelId="{B8EC62B8-370A-4827-85B6-CD8DBF676994}" type="pres">
      <dgm:prSet presAssocID="{A3A6ACD2-AB89-4451-AAC2-78361EA06D8D}" presName="ParentText" presStyleLbl="revTx" presStyleIdx="0" presStyleCnt="5">
        <dgm:presLayoutVars>
          <dgm:chMax val="0"/>
          <dgm:chPref val="0"/>
          <dgm:bulletEnabled val="1"/>
        </dgm:presLayoutVars>
      </dgm:prSet>
      <dgm:spPr/>
    </dgm:pt>
    <dgm:pt modelId="{D2C62CEF-0D8B-48D0-B4C1-78A6F03C2F75}" type="pres">
      <dgm:prSet presAssocID="{A3A6ACD2-AB89-4451-AAC2-78361EA06D8D}" presName="Triangle" presStyleLbl="alignNode1" presStyleIdx="1" presStyleCnt="9"/>
      <dgm:spPr/>
    </dgm:pt>
    <dgm:pt modelId="{F548C113-4B20-422D-A462-9A95F5113AD6}" type="pres">
      <dgm:prSet presAssocID="{7EBA426A-66DA-4A06-95F7-D9C7DA788900}" presName="sibTrans" presStyleCnt="0"/>
      <dgm:spPr/>
    </dgm:pt>
    <dgm:pt modelId="{00136DC9-4952-4BE4-A97F-B503882F3AEA}" type="pres">
      <dgm:prSet presAssocID="{7EBA426A-66DA-4A06-95F7-D9C7DA788900}" presName="space" presStyleCnt="0"/>
      <dgm:spPr/>
    </dgm:pt>
    <dgm:pt modelId="{FD5F6AE7-4E95-411A-9048-521DF2641355}" type="pres">
      <dgm:prSet presAssocID="{D2FF4758-EB88-4144-B0EB-2BB90938F20B}" presName="composite" presStyleCnt="0"/>
      <dgm:spPr/>
    </dgm:pt>
    <dgm:pt modelId="{F921AB66-7193-4062-B34D-66C7030484C5}" type="pres">
      <dgm:prSet presAssocID="{D2FF4758-EB88-4144-B0EB-2BB90938F20B}" presName="LShape" presStyleLbl="alignNode1" presStyleIdx="2" presStyleCnt="9"/>
      <dgm:spPr/>
    </dgm:pt>
    <dgm:pt modelId="{E92ADB3C-59E5-4DC5-9743-3D2A74A4DBC7}" type="pres">
      <dgm:prSet presAssocID="{D2FF4758-EB88-4144-B0EB-2BB90938F20B}" presName="ParentText" presStyleLbl="revTx" presStyleIdx="1" presStyleCnt="5">
        <dgm:presLayoutVars>
          <dgm:chMax val="0"/>
          <dgm:chPref val="0"/>
          <dgm:bulletEnabled val="1"/>
        </dgm:presLayoutVars>
      </dgm:prSet>
      <dgm:spPr/>
    </dgm:pt>
    <dgm:pt modelId="{ED412D9D-3A09-42B1-8D79-9DE27B3B1930}" type="pres">
      <dgm:prSet presAssocID="{D2FF4758-EB88-4144-B0EB-2BB90938F20B}" presName="Triangle" presStyleLbl="alignNode1" presStyleIdx="3" presStyleCnt="9"/>
      <dgm:spPr/>
    </dgm:pt>
    <dgm:pt modelId="{FC34E07C-0A51-4D29-8FF1-EA23E98278C3}" type="pres">
      <dgm:prSet presAssocID="{CC49193A-31D0-4A97-93DC-8E20A69666A9}" presName="sibTrans" presStyleCnt="0"/>
      <dgm:spPr/>
    </dgm:pt>
    <dgm:pt modelId="{69F7CADA-E308-49BC-BEC8-078ACC78B4ED}" type="pres">
      <dgm:prSet presAssocID="{CC49193A-31D0-4A97-93DC-8E20A69666A9}" presName="space" presStyleCnt="0"/>
      <dgm:spPr/>
    </dgm:pt>
    <dgm:pt modelId="{E26A631F-C723-4CD9-9CD6-285A1BBC2514}" type="pres">
      <dgm:prSet presAssocID="{3145B4DE-E6C4-403F-9FEE-3DAF0EAEEC7E}" presName="composite" presStyleCnt="0"/>
      <dgm:spPr/>
    </dgm:pt>
    <dgm:pt modelId="{4C13A693-AEED-4ABE-B0A3-51C8CA540C27}" type="pres">
      <dgm:prSet presAssocID="{3145B4DE-E6C4-403F-9FEE-3DAF0EAEEC7E}" presName="LShape" presStyleLbl="alignNode1" presStyleIdx="4" presStyleCnt="9"/>
      <dgm:spPr/>
    </dgm:pt>
    <dgm:pt modelId="{A91333E4-F6B5-4CB0-A944-D7C6E732AB36}" type="pres">
      <dgm:prSet presAssocID="{3145B4DE-E6C4-403F-9FEE-3DAF0EAEEC7E}" presName="ParentText" presStyleLbl="revTx" presStyleIdx="2" presStyleCnt="5">
        <dgm:presLayoutVars>
          <dgm:chMax val="0"/>
          <dgm:chPref val="0"/>
          <dgm:bulletEnabled val="1"/>
        </dgm:presLayoutVars>
      </dgm:prSet>
      <dgm:spPr/>
    </dgm:pt>
    <dgm:pt modelId="{56134F38-67E7-455B-AB10-671B276847CA}" type="pres">
      <dgm:prSet presAssocID="{3145B4DE-E6C4-403F-9FEE-3DAF0EAEEC7E}" presName="Triangle" presStyleLbl="alignNode1" presStyleIdx="5" presStyleCnt="9"/>
      <dgm:spPr/>
    </dgm:pt>
    <dgm:pt modelId="{A54AD0C1-A180-4A15-A34C-154D28A26A6A}" type="pres">
      <dgm:prSet presAssocID="{05C7B612-8615-455B-8B71-13A7886A89E3}" presName="sibTrans" presStyleCnt="0"/>
      <dgm:spPr/>
    </dgm:pt>
    <dgm:pt modelId="{21184B30-0078-4877-8CC9-5A1C99385641}" type="pres">
      <dgm:prSet presAssocID="{05C7B612-8615-455B-8B71-13A7886A89E3}" presName="space" presStyleCnt="0"/>
      <dgm:spPr/>
    </dgm:pt>
    <dgm:pt modelId="{F9797626-3052-4645-AAA1-51CC3BEBAF11}" type="pres">
      <dgm:prSet presAssocID="{30D44CB3-2C9C-4DD5-A4B4-97B3CFF46BF8}" presName="composite" presStyleCnt="0"/>
      <dgm:spPr/>
    </dgm:pt>
    <dgm:pt modelId="{67F1147E-D6AF-4688-89A6-EF9438558D6D}" type="pres">
      <dgm:prSet presAssocID="{30D44CB3-2C9C-4DD5-A4B4-97B3CFF46BF8}" presName="LShape" presStyleLbl="alignNode1" presStyleIdx="6" presStyleCnt="9"/>
      <dgm:spPr/>
    </dgm:pt>
    <dgm:pt modelId="{47BC167E-7D33-4146-88D4-EB3C7239EAE4}" type="pres">
      <dgm:prSet presAssocID="{30D44CB3-2C9C-4DD5-A4B4-97B3CFF46BF8}" presName="ParentText" presStyleLbl="revTx" presStyleIdx="3" presStyleCnt="5">
        <dgm:presLayoutVars>
          <dgm:chMax val="0"/>
          <dgm:chPref val="0"/>
          <dgm:bulletEnabled val="1"/>
        </dgm:presLayoutVars>
      </dgm:prSet>
      <dgm:spPr/>
    </dgm:pt>
    <dgm:pt modelId="{6EC05FCE-9745-4211-92D7-CA54669F4477}" type="pres">
      <dgm:prSet presAssocID="{30D44CB3-2C9C-4DD5-A4B4-97B3CFF46BF8}" presName="Triangle" presStyleLbl="alignNode1" presStyleIdx="7" presStyleCnt="9"/>
      <dgm:spPr/>
    </dgm:pt>
    <dgm:pt modelId="{1C095225-C5C1-450A-8D6E-1BB55DF69881}" type="pres">
      <dgm:prSet presAssocID="{8DC04EC8-EDAF-4D11-827B-528CD6EEB866}" presName="sibTrans" presStyleCnt="0"/>
      <dgm:spPr/>
    </dgm:pt>
    <dgm:pt modelId="{6F175C41-8790-432C-83AC-7CF78E878595}" type="pres">
      <dgm:prSet presAssocID="{8DC04EC8-EDAF-4D11-827B-528CD6EEB866}" presName="space" presStyleCnt="0"/>
      <dgm:spPr/>
    </dgm:pt>
    <dgm:pt modelId="{24E2674E-675F-4AB6-B763-A67A46B6A184}" type="pres">
      <dgm:prSet presAssocID="{7514F315-E1C9-464C-9A34-02EF00733C70}" presName="composite" presStyleCnt="0"/>
      <dgm:spPr/>
    </dgm:pt>
    <dgm:pt modelId="{29FDA8C2-F73C-41DB-954B-0A4C23F029F4}" type="pres">
      <dgm:prSet presAssocID="{7514F315-E1C9-464C-9A34-02EF00733C70}" presName="LShape" presStyleLbl="alignNode1" presStyleIdx="8" presStyleCnt="9"/>
      <dgm:spPr/>
    </dgm:pt>
    <dgm:pt modelId="{41711BCC-AD09-4F01-8A3D-93F0633258AA}" type="pres">
      <dgm:prSet presAssocID="{7514F315-E1C9-464C-9A34-02EF00733C70}" presName="ParentText" presStyleLbl="revTx" presStyleIdx="4" presStyleCnt="5">
        <dgm:presLayoutVars>
          <dgm:chMax val="0"/>
          <dgm:chPref val="0"/>
          <dgm:bulletEnabled val="1"/>
        </dgm:presLayoutVars>
      </dgm:prSet>
      <dgm:spPr/>
    </dgm:pt>
  </dgm:ptLst>
  <dgm:cxnLst>
    <dgm:cxn modelId="{8EBFD127-24BA-46D6-8CD1-1064EC38C212}" type="presOf" srcId="{3145B4DE-E6C4-403F-9FEE-3DAF0EAEEC7E}" destId="{A91333E4-F6B5-4CB0-A944-D7C6E732AB36}" srcOrd="0" destOrd="0" presId="urn:microsoft.com/office/officeart/2009/3/layout/StepUpProcess"/>
    <dgm:cxn modelId="{0C668249-C32E-414B-8F29-8405A587DD7B}" type="presOf" srcId="{A3A6ACD2-AB89-4451-AAC2-78361EA06D8D}" destId="{B8EC62B8-370A-4827-85B6-CD8DBF676994}" srcOrd="0" destOrd="0" presId="urn:microsoft.com/office/officeart/2009/3/layout/StepUpProcess"/>
    <dgm:cxn modelId="{B037EC4A-B1CE-4735-91A1-12BD9D0F5ABA}" type="presOf" srcId="{30D44CB3-2C9C-4DD5-A4B4-97B3CFF46BF8}" destId="{47BC167E-7D33-4146-88D4-EB3C7239EAE4}" srcOrd="0" destOrd="0" presId="urn:microsoft.com/office/officeart/2009/3/layout/StepUpProcess"/>
    <dgm:cxn modelId="{BD6BEF4A-2B55-4898-83C9-60C72C623BCC}" srcId="{AE16732B-7114-4803-9BE4-1D9C3A8AB456}" destId="{3145B4DE-E6C4-403F-9FEE-3DAF0EAEEC7E}" srcOrd="2" destOrd="0" parTransId="{7879839B-515D-444F-BF7A-D9B6C6FBAE93}" sibTransId="{05C7B612-8615-455B-8B71-13A7886A89E3}"/>
    <dgm:cxn modelId="{21DA58A0-5173-412E-B90F-A05C7B4913C0}" type="presOf" srcId="{D2FF4758-EB88-4144-B0EB-2BB90938F20B}" destId="{E92ADB3C-59E5-4DC5-9743-3D2A74A4DBC7}" srcOrd="0" destOrd="0" presId="urn:microsoft.com/office/officeart/2009/3/layout/StepUpProcess"/>
    <dgm:cxn modelId="{94A4BDBA-3097-45F2-925F-073E8E49B281}" srcId="{AE16732B-7114-4803-9BE4-1D9C3A8AB456}" destId="{7514F315-E1C9-464C-9A34-02EF00733C70}" srcOrd="4" destOrd="0" parTransId="{C6FA9F68-4158-41D0-A2C6-A49DF42B4918}" sibTransId="{0177FA61-F495-4C48-8A04-7ECF42ACF9F1}"/>
    <dgm:cxn modelId="{8A69A6BE-CFB8-4A83-8A03-F815FDFA01F5}" type="presOf" srcId="{AE16732B-7114-4803-9BE4-1D9C3A8AB456}" destId="{4BC45FEE-50A6-456F-A6BC-B45089C032DE}" srcOrd="0" destOrd="0" presId="urn:microsoft.com/office/officeart/2009/3/layout/StepUpProcess"/>
    <dgm:cxn modelId="{AF88E4CE-1673-4B02-84C7-0242DB66AA3A}" srcId="{AE16732B-7114-4803-9BE4-1D9C3A8AB456}" destId="{D2FF4758-EB88-4144-B0EB-2BB90938F20B}" srcOrd="1" destOrd="0" parTransId="{D800536B-96CC-4D9A-93D6-D817F1B21A1F}" sibTransId="{CC49193A-31D0-4A97-93DC-8E20A69666A9}"/>
    <dgm:cxn modelId="{918A01E8-71A3-423B-A142-2E3F058BE624}" type="presOf" srcId="{7514F315-E1C9-464C-9A34-02EF00733C70}" destId="{41711BCC-AD09-4F01-8A3D-93F0633258AA}" srcOrd="0" destOrd="0" presId="urn:microsoft.com/office/officeart/2009/3/layout/StepUpProcess"/>
    <dgm:cxn modelId="{BC2A4CF0-FCBB-458F-87D9-8B469250F4B4}" srcId="{AE16732B-7114-4803-9BE4-1D9C3A8AB456}" destId="{30D44CB3-2C9C-4DD5-A4B4-97B3CFF46BF8}" srcOrd="3" destOrd="0" parTransId="{7B90D85A-12D7-49FB-BFCC-4A4E85891554}" sibTransId="{8DC04EC8-EDAF-4D11-827B-528CD6EEB866}"/>
    <dgm:cxn modelId="{1CD42DF2-92D6-4EA1-AC41-61F1F91BFA43}" srcId="{AE16732B-7114-4803-9BE4-1D9C3A8AB456}" destId="{A3A6ACD2-AB89-4451-AAC2-78361EA06D8D}" srcOrd="0" destOrd="0" parTransId="{F28AE123-1B3C-4BE1-A683-769D59DF68DF}" sibTransId="{7EBA426A-66DA-4A06-95F7-D9C7DA788900}"/>
    <dgm:cxn modelId="{3E3E89DF-8EF1-4F5D-95CF-624EB513E156}" type="presParOf" srcId="{4BC45FEE-50A6-456F-A6BC-B45089C032DE}" destId="{9EC0A80A-F332-493A-9EE8-80941541B523}" srcOrd="0" destOrd="0" presId="urn:microsoft.com/office/officeart/2009/3/layout/StepUpProcess"/>
    <dgm:cxn modelId="{0E866143-CCA5-4D14-A372-97B08B4408E7}" type="presParOf" srcId="{9EC0A80A-F332-493A-9EE8-80941541B523}" destId="{4EF50132-4CB3-4165-8BA8-A29D49B00444}" srcOrd="0" destOrd="0" presId="urn:microsoft.com/office/officeart/2009/3/layout/StepUpProcess"/>
    <dgm:cxn modelId="{E5CDBB2C-1BE3-4AFD-91E7-E3F1137FB657}" type="presParOf" srcId="{9EC0A80A-F332-493A-9EE8-80941541B523}" destId="{B8EC62B8-370A-4827-85B6-CD8DBF676994}" srcOrd="1" destOrd="0" presId="urn:microsoft.com/office/officeart/2009/3/layout/StepUpProcess"/>
    <dgm:cxn modelId="{7A6C0280-A937-4548-931C-27E31D299DFC}" type="presParOf" srcId="{9EC0A80A-F332-493A-9EE8-80941541B523}" destId="{D2C62CEF-0D8B-48D0-B4C1-78A6F03C2F75}" srcOrd="2" destOrd="0" presId="urn:microsoft.com/office/officeart/2009/3/layout/StepUpProcess"/>
    <dgm:cxn modelId="{B8F03C6A-5B91-4F17-AA61-B652B039E79C}" type="presParOf" srcId="{4BC45FEE-50A6-456F-A6BC-B45089C032DE}" destId="{F548C113-4B20-422D-A462-9A95F5113AD6}" srcOrd="1" destOrd="0" presId="urn:microsoft.com/office/officeart/2009/3/layout/StepUpProcess"/>
    <dgm:cxn modelId="{598AAAA2-1089-4C0B-B355-17C7CB08048B}" type="presParOf" srcId="{F548C113-4B20-422D-A462-9A95F5113AD6}" destId="{00136DC9-4952-4BE4-A97F-B503882F3AEA}" srcOrd="0" destOrd="0" presId="urn:microsoft.com/office/officeart/2009/3/layout/StepUpProcess"/>
    <dgm:cxn modelId="{8CBBE246-BA28-4ADA-9A67-C39B48C51351}" type="presParOf" srcId="{4BC45FEE-50A6-456F-A6BC-B45089C032DE}" destId="{FD5F6AE7-4E95-411A-9048-521DF2641355}" srcOrd="2" destOrd="0" presId="urn:microsoft.com/office/officeart/2009/3/layout/StepUpProcess"/>
    <dgm:cxn modelId="{2D7592B5-148B-4426-8BB4-73C83FC6ED0E}" type="presParOf" srcId="{FD5F6AE7-4E95-411A-9048-521DF2641355}" destId="{F921AB66-7193-4062-B34D-66C7030484C5}" srcOrd="0" destOrd="0" presId="urn:microsoft.com/office/officeart/2009/3/layout/StepUpProcess"/>
    <dgm:cxn modelId="{DEBCAC5F-B178-4D7A-9EF0-5C2D7B318E8C}" type="presParOf" srcId="{FD5F6AE7-4E95-411A-9048-521DF2641355}" destId="{E92ADB3C-59E5-4DC5-9743-3D2A74A4DBC7}" srcOrd="1" destOrd="0" presId="urn:microsoft.com/office/officeart/2009/3/layout/StepUpProcess"/>
    <dgm:cxn modelId="{07CEAB5A-1597-4772-AF73-0A74ACE16B74}" type="presParOf" srcId="{FD5F6AE7-4E95-411A-9048-521DF2641355}" destId="{ED412D9D-3A09-42B1-8D79-9DE27B3B1930}" srcOrd="2" destOrd="0" presId="urn:microsoft.com/office/officeart/2009/3/layout/StepUpProcess"/>
    <dgm:cxn modelId="{A144AE80-7B3A-4841-AB4A-D323FD53B85D}" type="presParOf" srcId="{4BC45FEE-50A6-456F-A6BC-B45089C032DE}" destId="{FC34E07C-0A51-4D29-8FF1-EA23E98278C3}" srcOrd="3" destOrd="0" presId="urn:microsoft.com/office/officeart/2009/3/layout/StepUpProcess"/>
    <dgm:cxn modelId="{06949C6F-4BEC-41DC-A6BC-A84D9FD0B9C8}" type="presParOf" srcId="{FC34E07C-0A51-4D29-8FF1-EA23E98278C3}" destId="{69F7CADA-E308-49BC-BEC8-078ACC78B4ED}" srcOrd="0" destOrd="0" presId="urn:microsoft.com/office/officeart/2009/3/layout/StepUpProcess"/>
    <dgm:cxn modelId="{EE25B6E9-9405-4159-8104-7DA32DFA43E1}" type="presParOf" srcId="{4BC45FEE-50A6-456F-A6BC-B45089C032DE}" destId="{E26A631F-C723-4CD9-9CD6-285A1BBC2514}" srcOrd="4" destOrd="0" presId="urn:microsoft.com/office/officeart/2009/3/layout/StepUpProcess"/>
    <dgm:cxn modelId="{14BAFA52-441D-43B6-BEB3-6EDC9CB5C8FA}" type="presParOf" srcId="{E26A631F-C723-4CD9-9CD6-285A1BBC2514}" destId="{4C13A693-AEED-4ABE-B0A3-51C8CA540C27}" srcOrd="0" destOrd="0" presId="urn:microsoft.com/office/officeart/2009/3/layout/StepUpProcess"/>
    <dgm:cxn modelId="{38F9C69E-6D16-4B84-96F4-69E789D742D9}" type="presParOf" srcId="{E26A631F-C723-4CD9-9CD6-285A1BBC2514}" destId="{A91333E4-F6B5-4CB0-A944-D7C6E732AB36}" srcOrd="1" destOrd="0" presId="urn:microsoft.com/office/officeart/2009/3/layout/StepUpProcess"/>
    <dgm:cxn modelId="{1266804C-F39D-453B-9767-762E0CFC2DAA}" type="presParOf" srcId="{E26A631F-C723-4CD9-9CD6-285A1BBC2514}" destId="{56134F38-67E7-455B-AB10-671B276847CA}" srcOrd="2" destOrd="0" presId="urn:microsoft.com/office/officeart/2009/3/layout/StepUpProcess"/>
    <dgm:cxn modelId="{4032C6FC-4D49-4C10-A290-69DF6855AFAC}" type="presParOf" srcId="{4BC45FEE-50A6-456F-A6BC-B45089C032DE}" destId="{A54AD0C1-A180-4A15-A34C-154D28A26A6A}" srcOrd="5" destOrd="0" presId="urn:microsoft.com/office/officeart/2009/3/layout/StepUpProcess"/>
    <dgm:cxn modelId="{16DC3D89-1D56-4125-9926-22964F46936E}" type="presParOf" srcId="{A54AD0C1-A180-4A15-A34C-154D28A26A6A}" destId="{21184B30-0078-4877-8CC9-5A1C99385641}" srcOrd="0" destOrd="0" presId="urn:microsoft.com/office/officeart/2009/3/layout/StepUpProcess"/>
    <dgm:cxn modelId="{985538B2-5D0D-4319-9EC4-0B63DD6CF5AB}" type="presParOf" srcId="{4BC45FEE-50A6-456F-A6BC-B45089C032DE}" destId="{F9797626-3052-4645-AAA1-51CC3BEBAF11}" srcOrd="6" destOrd="0" presId="urn:microsoft.com/office/officeart/2009/3/layout/StepUpProcess"/>
    <dgm:cxn modelId="{1243775E-340B-413A-9EA5-15BE1B9FF393}" type="presParOf" srcId="{F9797626-3052-4645-AAA1-51CC3BEBAF11}" destId="{67F1147E-D6AF-4688-89A6-EF9438558D6D}" srcOrd="0" destOrd="0" presId="urn:microsoft.com/office/officeart/2009/3/layout/StepUpProcess"/>
    <dgm:cxn modelId="{5B452D60-03C9-4721-A617-2A565EC6049B}" type="presParOf" srcId="{F9797626-3052-4645-AAA1-51CC3BEBAF11}" destId="{47BC167E-7D33-4146-88D4-EB3C7239EAE4}" srcOrd="1" destOrd="0" presId="urn:microsoft.com/office/officeart/2009/3/layout/StepUpProcess"/>
    <dgm:cxn modelId="{FCC0B2DE-A222-400E-9491-00D41794FC5E}" type="presParOf" srcId="{F9797626-3052-4645-AAA1-51CC3BEBAF11}" destId="{6EC05FCE-9745-4211-92D7-CA54669F4477}" srcOrd="2" destOrd="0" presId="urn:microsoft.com/office/officeart/2009/3/layout/StepUpProcess"/>
    <dgm:cxn modelId="{C7D60079-0EFF-4336-90AD-94C17E6CBA95}" type="presParOf" srcId="{4BC45FEE-50A6-456F-A6BC-B45089C032DE}" destId="{1C095225-C5C1-450A-8D6E-1BB55DF69881}" srcOrd="7" destOrd="0" presId="urn:microsoft.com/office/officeart/2009/3/layout/StepUpProcess"/>
    <dgm:cxn modelId="{69794F19-E56F-4DB6-B755-EBE0B6BE87FC}" type="presParOf" srcId="{1C095225-C5C1-450A-8D6E-1BB55DF69881}" destId="{6F175C41-8790-432C-83AC-7CF78E878595}" srcOrd="0" destOrd="0" presId="urn:microsoft.com/office/officeart/2009/3/layout/StepUpProcess"/>
    <dgm:cxn modelId="{31229056-8295-4D49-8A85-8EE6390ACC2E}" type="presParOf" srcId="{4BC45FEE-50A6-456F-A6BC-B45089C032DE}" destId="{24E2674E-675F-4AB6-B763-A67A46B6A184}" srcOrd="8" destOrd="0" presId="urn:microsoft.com/office/officeart/2009/3/layout/StepUpProcess"/>
    <dgm:cxn modelId="{4184BDF8-B40A-4A0F-B099-E487CCF388CA}" type="presParOf" srcId="{24E2674E-675F-4AB6-B763-A67A46B6A184}" destId="{29FDA8C2-F73C-41DB-954B-0A4C23F029F4}" srcOrd="0" destOrd="0" presId="urn:microsoft.com/office/officeart/2009/3/layout/StepUpProcess"/>
    <dgm:cxn modelId="{4E0C0190-8CBD-494B-A834-0F58CDBFF414}" type="presParOf" srcId="{24E2674E-675F-4AB6-B763-A67A46B6A184}" destId="{41711BCC-AD09-4F01-8A3D-93F0633258A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EED4C2-81D2-4754-AA8C-8034AE211EE1}"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8C6F475-36C3-450D-BBA6-95830EE7818C}">
      <dgm:prSet/>
      <dgm:spPr/>
      <dgm:t>
        <a:bodyPr/>
        <a:lstStyle/>
        <a:p>
          <a:r>
            <a:rPr lang="en-US" baseline="0" dirty="0"/>
            <a:t>If you use the feature to send emails from any platform (invitations, surveys, etc.), ask your team members to add the sending account to their safe senders list.</a:t>
          </a:r>
          <a:endParaRPr lang="en-US" dirty="0"/>
        </a:p>
      </dgm:t>
    </dgm:pt>
    <dgm:pt modelId="{855197A0-2956-4895-95EE-2F9567B7495D}" type="parTrans" cxnId="{B25FEA3D-A0D4-42C9-869F-639978CA3E20}">
      <dgm:prSet/>
      <dgm:spPr/>
      <dgm:t>
        <a:bodyPr/>
        <a:lstStyle/>
        <a:p>
          <a:endParaRPr lang="en-US" sz="2400"/>
        </a:p>
      </dgm:t>
    </dgm:pt>
    <dgm:pt modelId="{A385A23B-0E43-491F-838B-9CD45B08A4DE}" type="sibTrans" cxnId="{B25FEA3D-A0D4-42C9-869F-639978CA3E20}">
      <dgm:prSet/>
      <dgm:spPr/>
      <dgm:t>
        <a:bodyPr/>
        <a:lstStyle/>
        <a:p>
          <a:endParaRPr lang="en-US"/>
        </a:p>
      </dgm:t>
    </dgm:pt>
    <dgm:pt modelId="{298358BF-A07F-4122-A2B3-F03F132C8741}">
      <dgm:prSet/>
      <dgm:spPr/>
      <dgm:t>
        <a:bodyPr/>
        <a:lstStyle/>
        <a:p>
          <a:r>
            <a:rPr lang="en-US" baseline="0" dirty="0"/>
            <a:t>When using chat/Q&amp;A features, pick one, but don’t use both. </a:t>
          </a:r>
          <a:endParaRPr lang="en-US" dirty="0"/>
        </a:p>
      </dgm:t>
    </dgm:pt>
    <dgm:pt modelId="{934B7D90-C5D1-4E40-BD01-8F6B753AE950}" type="parTrans" cxnId="{A318A03C-ADB1-44FA-BB95-608BC8D52A1D}">
      <dgm:prSet/>
      <dgm:spPr/>
      <dgm:t>
        <a:bodyPr/>
        <a:lstStyle/>
        <a:p>
          <a:endParaRPr lang="en-US" sz="2400"/>
        </a:p>
      </dgm:t>
    </dgm:pt>
    <dgm:pt modelId="{3694D5A9-B243-4F5A-ACED-00A971E3F917}" type="sibTrans" cxnId="{A318A03C-ADB1-44FA-BB95-608BC8D52A1D}">
      <dgm:prSet/>
      <dgm:spPr/>
      <dgm:t>
        <a:bodyPr/>
        <a:lstStyle/>
        <a:p>
          <a:endParaRPr lang="en-US"/>
        </a:p>
      </dgm:t>
    </dgm:pt>
    <dgm:pt modelId="{0BDAD9E1-B2E8-40CF-BA57-241392C7122B}">
      <dgm:prSet/>
      <dgm:spPr/>
      <dgm:t>
        <a:bodyPr/>
        <a:lstStyle/>
        <a:p>
          <a:r>
            <a:rPr lang="en-US" baseline="0" dirty="0"/>
            <a:t>People tend to get confused and just send their question in both, which means twice as much work for the host. </a:t>
          </a:r>
        </a:p>
      </dgm:t>
    </dgm:pt>
    <dgm:pt modelId="{12BC09B8-1586-4919-8DD4-1208029BB4D3}" type="parTrans" cxnId="{D948D56E-5269-43B8-9103-33AE74E10128}">
      <dgm:prSet/>
      <dgm:spPr/>
      <dgm:t>
        <a:bodyPr/>
        <a:lstStyle/>
        <a:p>
          <a:endParaRPr lang="en-US"/>
        </a:p>
      </dgm:t>
    </dgm:pt>
    <dgm:pt modelId="{A92DF1D4-4514-4B46-A0A6-816B228BE2B2}" type="sibTrans" cxnId="{D948D56E-5269-43B8-9103-33AE74E10128}">
      <dgm:prSet/>
      <dgm:spPr/>
      <dgm:t>
        <a:bodyPr/>
        <a:lstStyle/>
        <a:p>
          <a:endParaRPr lang="en-US"/>
        </a:p>
      </dgm:t>
    </dgm:pt>
    <dgm:pt modelId="{4FFB8747-8B46-46C8-83CB-B43142E0D93C}">
      <dgm:prSet/>
      <dgm:spPr/>
      <dgm:t>
        <a:bodyPr/>
        <a:lstStyle/>
        <a:p>
          <a:r>
            <a:rPr lang="en-US" baseline="0" dirty="0"/>
            <a:t>To more easily manage lots of chat questions, copy them from the web conferencing chat box into a Word document.</a:t>
          </a:r>
          <a:endParaRPr lang="en-US" dirty="0"/>
        </a:p>
      </dgm:t>
    </dgm:pt>
    <dgm:pt modelId="{C2CE1D74-6899-4AEB-BD07-C63222AE5724}" type="parTrans" cxnId="{7F2CC6DE-A896-4827-91F0-A2A8FCC0F711}">
      <dgm:prSet/>
      <dgm:spPr/>
      <dgm:t>
        <a:bodyPr/>
        <a:lstStyle/>
        <a:p>
          <a:endParaRPr lang="en-US"/>
        </a:p>
      </dgm:t>
    </dgm:pt>
    <dgm:pt modelId="{F8585340-8BE0-442E-8130-66C8F9F8C300}" type="sibTrans" cxnId="{7F2CC6DE-A896-4827-91F0-A2A8FCC0F711}">
      <dgm:prSet/>
      <dgm:spPr/>
      <dgm:t>
        <a:bodyPr/>
        <a:lstStyle/>
        <a:p>
          <a:endParaRPr lang="en-US"/>
        </a:p>
      </dgm:t>
    </dgm:pt>
    <dgm:pt modelId="{104422DC-AC65-49C2-8C90-EB8EE907E426}" type="pres">
      <dgm:prSet presAssocID="{AFEED4C2-81D2-4754-AA8C-8034AE211EE1}" presName="linear" presStyleCnt="0">
        <dgm:presLayoutVars>
          <dgm:animLvl val="lvl"/>
          <dgm:resizeHandles val="exact"/>
        </dgm:presLayoutVars>
      </dgm:prSet>
      <dgm:spPr/>
    </dgm:pt>
    <dgm:pt modelId="{EC78582C-68B7-414D-A7FE-A31B2F46A41F}" type="pres">
      <dgm:prSet presAssocID="{38C6F475-36C3-450D-BBA6-95830EE7818C}" presName="parentText" presStyleLbl="node1" presStyleIdx="0" presStyleCnt="3">
        <dgm:presLayoutVars>
          <dgm:chMax val="0"/>
          <dgm:bulletEnabled val="1"/>
        </dgm:presLayoutVars>
      </dgm:prSet>
      <dgm:spPr/>
    </dgm:pt>
    <dgm:pt modelId="{46849F8E-76DA-457A-82E0-E50DD657DFA6}" type="pres">
      <dgm:prSet presAssocID="{A385A23B-0E43-491F-838B-9CD45B08A4DE}" presName="spacer" presStyleCnt="0"/>
      <dgm:spPr/>
    </dgm:pt>
    <dgm:pt modelId="{01F4519F-4645-4C1E-9705-521AA73F2034}" type="pres">
      <dgm:prSet presAssocID="{298358BF-A07F-4122-A2B3-F03F132C8741}" presName="parentText" presStyleLbl="node1" presStyleIdx="1" presStyleCnt="3">
        <dgm:presLayoutVars>
          <dgm:chMax val="0"/>
          <dgm:bulletEnabled val="1"/>
        </dgm:presLayoutVars>
      </dgm:prSet>
      <dgm:spPr/>
    </dgm:pt>
    <dgm:pt modelId="{C0C1ED3F-6B63-4061-BA2B-C151EAACCC1B}" type="pres">
      <dgm:prSet presAssocID="{298358BF-A07F-4122-A2B3-F03F132C8741}" presName="childText" presStyleLbl="revTx" presStyleIdx="0" presStyleCnt="1">
        <dgm:presLayoutVars>
          <dgm:bulletEnabled val="1"/>
        </dgm:presLayoutVars>
      </dgm:prSet>
      <dgm:spPr/>
    </dgm:pt>
    <dgm:pt modelId="{9AB5C0DD-A2B7-44D4-BC67-1096156DE7DA}" type="pres">
      <dgm:prSet presAssocID="{4FFB8747-8B46-46C8-83CB-B43142E0D93C}" presName="parentText" presStyleLbl="node1" presStyleIdx="2" presStyleCnt="3">
        <dgm:presLayoutVars>
          <dgm:chMax val="0"/>
          <dgm:bulletEnabled val="1"/>
        </dgm:presLayoutVars>
      </dgm:prSet>
      <dgm:spPr/>
    </dgm:pt>
  </dgm:ptLst>
  <dgm:cxnLst>
    <dgm:cxn modelId="{A318A03C-ADB1-44FA-BB95-608BC8D52A1D}" srcId="{AFEED4C2-81D2-4754-AA8C-8034AE211EE1}" destId="{298358BF-A07F-4122-A2B3-F03F132C8741}" srcOrd="1" destOrd="0" parTransId="{934B7D90-C5D1-4E40-BD01-8F6B753AE950}" sibTransId="{3694D5A9-B243-4F5A-ACED-00A971E3F917}"/>
    <dgm:cxn modelId="{B25FEA3D-A0D4-42C9-869F-639978CA3E20}" srcId="{AFEED4C2-81D2-4754-AA8C-8034AE211EE1}" destId="{38C6F475-36C3-450D-BBA6-95830EE7818C}" srcOrd="0" destOrd="0" parTransId="{855197A0-2956-4895-95EE-2F9567B7495D}" sibTransId="{A385A23B-0E43-491F-838B-9CD45B08A4DE}"/>
    <dgm:cxn modelId="{1B8B4741-F266-4DBF-9ABF-CB6E3AE79E3E}" type="presOf" srcId="{AFEED4C2-81D2-4754-AA8C-8034AE211EE1}" destId="{104422DC-AC65-49C2-8C90-EB8EE907E426}" srcOrd="0" destOrd="0" presId="urn:microsoft.com/office/officeart/2005/8/layout/vList2"/>
    <dgm:cxn modelId="{1184A441-0318-4B30-9CAE-C51ECD42020C}" type="presOf" srcId="{0BDAD9E1-B2E8-40CF-BA57-241392C7122B}" destId="{C0C1ED3F-6B63-4061-BA2B-C151EAACCC1B}" srcOrd="0" destOrd="0" presId="urn:microsoft.com/office/officeart/2005/8/layout/vList2"/>
    <dgm:cxn modelId="{CF2AA467-A90E-473E-AB7F-926C3D69CD40}" type="presOf" srcId="{38C6F475-36C3-450D-BBA6-95830EE7818C}" destId="{EC78582C-68B7-414D-A7FE-A31B2F46A41F}" srcOrd="0" destOrd="0" presId="urn:microsoft.com/office/officeart/2005/8/layout/vList2"/>
    <dgm:cxn modelId="{D948D56E-5269-43B8-9103-33AE74E10128}" srcId="{298358BF-A07F-4122-A2B3-F03F132C8741}" destId="{0BDAD9E1-B2E8-40CF-BA57-241392C7122B}" srcOrd="0" destOrd="0" parTransId="{12BC09B8-1586-4919-8DD4-1208029BB4D3}" sibTransId="{A92DF1D4-4514-4B46-A0A6-816B228BE2B2}"/>
    <dgm:cxn modelId="{610E8A7D-E95D-4F43-9A7B-3460D02E2309}" type="presOf" srcId="{4FFB8747-8B46-46C8-83CB-B43142E0D93C}" destId="{9AB5C0DD-A2B7-44D4-BC67-1096156DE7DA}" srcOrd="0" destOrd="0" presId="urn:microsoft.com/office/officeart/2005/8/layout/vList2"/>
    <dgm:cxn modelId="{CD03F8A5-9252-4D8C-B8FF-D41662216FFB}" type="presOf" srcId="{298358BF-A07F-4122-A2B3-F03F132C8741}" destId="{01F4519F-4645-4C1E-9705-521AA73F2034}" srcOrd="0" destOrd="0" presId="urn:microsoft.com/office/officeart/2005/8/layout/vList2"/>
    <dgm:cxn modelId="{7F2CC6DE-A896-4827-91F0-A2A8FCC0F711}" srcId="{AFEED4C2-81D2-4754-AA8C-8034AE211EE1}" destId="{4FFB8747-8B46-46C8-83CB-B43142E0D93C}" srcOrd="2" destOrd="0" parTransId="{C2CE1D74-6899-4AEB-BD07-C63222AE5724}" sibTransId="{F8585340-8BE0-442E-8130-66C8F9F8C300}"/>
    <dgm:cxn modelId="{3246B409-9E99-477B-9E59-0E6C5A4A9E15}" type="presParOf" srcId="{104422DC-AC65-49C2-8C90-EB8EE907E426}" destId="{EC78582C-68B7-414D-A7FE-A31B2F46A41F}" srcOrd="0" destOrd="0" presId="urn:microsoft.com/office/officeart/2005/8/layout/vList2"/>
    <dgm:cxn modelId="{9EC82D45-434E-4301-BF56-3FD6AE61DDF6}" type="presParOf" srcId="{104422DC-AC65-49C2-8C90-EB8EE907E426}" destId="{46849F8E-76DA-457A-82E0-E50DD657DFA6}" srcOrd="1" destOrd="0" presId="urn:microsoft.com/office/officeart/2005/8/layout/vList2"/>
    <dgm:cxn modelId="{4E5B8710-895C-45E9-B8E3-9D6960FB6812}" type="presParOf" srcId="{104422DC-AC65-49C2-8C90-EB8EE907E426}" destId="{01F4519F-4645-4C1E-9705-521AA73F2034}" srcOrd="2" destOrd="0" presId="urn:microsoft.com/office/officeart/2005/8/layout/vList2"/>
    <dgm:cxn modelId="{F99BBCA6-F24C-44F3-AB2A-AD771CBE465C}" type="presParOf" srcId="{104422DC-AC65-49C2-8C90-EB8EE907E426}" destId="{C0C1ED3F-6B63-4061-BA2B-C151EAACCC1B}" srcOrd="3" destOrd="0" presId="urn:microsoft.com/office/officeart/2005/8/layout/vList2"/>
    <dgm:cxn modelId="{FA855384-7E54-465C-99EA-F65445D67985}" type="presParOf" srcId="{104422DC-AC65-49C2-8C90-EB8EE907E426}" destId="{9AB5C0DD-A2B7-44D4-BC67-1096156DE7D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A43E86-6672-47B5-94AF-1D03CF19B62D}"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BF57C895-186D-4501-958E-DA2D236DF827}">
      <dgm:prSet/>
      <dgm:spPr/>
      <dgm:t>
        <a:bodyPr/>
        <a:lstStyle/>
        <a:p>
          <a:r>
            <a:rPr lang="en-US" b="0" baseline="0" dirty="0"/>
            <a:t>Zoom: 40-minute sessions for free or unlimited use for $15/month   </a:t>
          </a:r>
          <a:endParaRPr lang="en-US" dirty="0"/>
        </a:p>
      </dgm:t>
    </dgm:pt>
    <dgm:pt modelId="{74A6E36A-DF3E-4BF9-93FB-65BD854863CA}" type="parTrans" cxnId="{7B13A7BD-E467-47B1-B7A4-BB28DA5E5146}">
      <dgm:prSet/>
      <dgm:spPr/>
      <dgm:t>
        <a:bodyPr/>
        <a:lstStyle/>
        <a:p>
          <a:endParaRPr lang="en-US"/>
        </a:p>
      </dgm:t>
    </dgm:pt>
    <dgm:pt modelId="{14C6F76A-D0EA-420D-8E18-2BEA7C1F3843}" type="sibTrans" cxnId="{7B13A7BD-E467-47B1-B7A4-BB28DA5E5146}">
      <dgm:prSet/>
      <dgm:spPr/>
      <dgm:t>
        <a:bodyPr/>
        <a:lstStyle/>
        <a:p>
          <a:endParaRPr lang="en-US"/>
        </a:p>
      </dgm:t>
    </dgm:pt>
    <dgm:pt modelId="{9D5848A3-5D14-4BD3-A4D5-E02E7EFC7C10}">
      <dgm:prSet/>
      <dgm:spPr/>
      <dgm:t>
        <a:bodyPr/>
        <a:lstStyle/>
        <a:p>
          <a:r>
            <a:rPr lang="en-US" b="0" baseline="0" dirty="0"/>
            <a:t>Google Hangouts: A Chrome extension that provides free video conferencing </a:t>
          </a:r>
          <a:endParaRPr lang="en-US" dirty="0"/>
        </a:p>
      </dgm:t>
    </dgm:pt>
    <dgm:pt modelId="{A53C0D50-214F-406F-8A4D-498854FF22AB}" type="parTrans" cxnId="{F3627DA7-F825-4989-8F3C-34F66472424A}">
      <dgm:prSet/>
      <dgm:spPr/>
      <dgm:t>
        <a:bodyPr/>
        <a:lstStyle/>
        <a:p>
          <a:endParaRPr lang="en-US"/>
        </a:p>
      </dgm:t>
    </dgm:pt>
    <dgm:pt modelId="{9FAE7B9D-D600-48D6-976C-EC216CDECBEC}" type="sibTrans" cxnId="{F3627DA7-F825-4989-8F3C-34F66472424A}">
      <dgm:prSet/>
      <dgm:spPr/>
      <dgm:t>
        <a:bodyPr/>
        <a:lstStyle/>
        <a:p>
          <a:endParaRPr lang="en-US"/>
        </a:p>
      </dgm:t>
    </dgm:pt>
    <dgm:pt modelId="{BC1569C5-207B-4BC0-8E3B-1DB6B6363943}">
      <dgm:prSet/>
      <dgm:spPr/>
      <dgm:t>
        <a:bodyPr/>
        <a:lstStyle/>
        <a:p>
          <a:r>
            <a:rPr lang="en-US" b="0" baseline="0" dirty="0"/>
            <a:t>Skype for Business: Free for a limited number of accounts</a:t>
          </a:r>
          <a:endParaRPr lang="en-US" dirty="0"/>
        </a:p>
      </dgm:t>
    </dgm:pt>
    <dgm:pt modelId="{32270EE2-BE87-4532-BF93-D4D7B2B9E02A}" type="parTrans" cxnId="{7DBA0C40-E8A9-4B06-8E7A-0250973E26E8}">
      <dgm:prSet/>
      <dgm:spPr/>
      <dgm:t>
        <a:bodyPr/>
        <a:lstStyle/>
        <a:p>
          <a:endParaRPr lang="en-US"/>
        </a:p>
      </dgm:t>
    </dgm:pt>
    <dgm:pt modelId="{B525AD94-7670-4078-9067-191971606D97}" type="sibTrans" cxnId="{7DBA0C40-E8A9-4B06-8E7A-0250973E26E8}">
      <dgm:prSet/>
      <dgm:spPr/>
      <dgm:t>
        <a:bodyPr/>
        <a:lstStyle/>
        <a:p>
          <a:endParaRPr lang="en-US"/>
        </a:p>
      </dgm:t>
    </dgm:pt>
    <dgm:pt modelId="{2AD3B7E6-16DE-404F-9EA9-C16783EA76F7}" type="pres">
      <dgm:prSet presAssocID="{DBA43E86-6672-47B5-94AF-1D03CF19B62D}" presName="linear" presStyleCnt="0">
        <dgm:presLayoutVars>
          <dgm:animLvl val="lvl"/>
          <dgm:resizeHandles val="exact"/>
        </dgm:presLayoutVars>
      </dgm:prSet>
      <dgm:spPr/>
    </dgm:pt>
    <dgm:pt modelId="{DCEA1253-B328-4AFA-8BAF-A3D56A090703}" type="pres">
      <dgm:prSet presAssocID="{BF57C895-186D-4501-958E-DA2D236DF827}" presName="parentText" presStyleLbl="node1" presStyleIdx="0" presStyleCnt="3">
        <dgm:presLayoutVars>
          <dgm:chMax val="0"/>
          <dgm:bulletEnabled val="1"/>
        </dgm:presLayoutVars>
      </dgm:prSet>
      <dgm:spPr/>
    </dgm:pt>
    <dgm:pt modelId="{B1D668B2-5600-411B-8C6B-6289B7744937}" type="pres">
      <dgm:prSet presAssocID="{14C6F76A-D0EA-420D-8E18-2BEA7C1F3843}" presName="spacer" presStyleCnt="0"/>
      <dgm:spPr/>
    </dgm:pt>
    <dgm:pt modelId="{60C63F4C-6ACA-4665-9FD2-3B4E5E74FBBB}" type="pres">
      <dgm:prSet presAssocID="{9D5848A3-5D14-4BD3-A4D5-E02E7EFC7C10}" presName="parentText" presStyleLbl="node1" presStyleIdx="1" presStyleCnt="3">
        <dgm:presLayoutVars>
          <dgm:chMax val="0"/>
          <dgm:bulletEnabled val="1"/>
        </dgm:presLayoutVars>
      </dgm:prSet>
      <dgm:spPr/>
    </dgm:pt>
    <dgm:pt modelId="{3E36CC37-A133-4174-B095-AC43E6C6B969}" type="pres">
      <dgm:prSet presAssocID="{9FAE7B9D-D600-48D6-976C-EC216CDECBEC}" presName="spacer" presStyleCnt="0"/>
      <dgm:spPr/>
    </dgm:pt>
    <dgm:pt modelId="{B5F27400-216A-4C1A-ADB0-9A40249367F3}" type="pres">
      <dgm:prSet presAssocID="{BC1569C5-207B-4BC0-8E3B-1DB6B6363943}" presName="parentText" presStyleLbl="node1" presStyleIdx="2" presStyleCnt="3">
        <dgm:presLayoutVars>
          <dgm:chMax val="0"/>
          <dgm:bulletEnabled val="1"/>
        </dgm:presLayoutVars>
      </dgm:prSet>
      <dgm:spPr/>
    </dgm:pt>
  </dgm:ptLst>
  <dgm:cxnLst>
    <dgm:cxn modelId="{9584240D-7EBF-44E7-A6CF-760957D4C642}" type="presOf" srcId="{9D5848A3-5D14-4BD3-A4D5-E02E7EFC7C10}" destId="{60C63F4C-6ACA-4665-9FD2-3B4E5E74FBBB}" srcOrd="0" destOrd="0" presId="urn:microsoft.com/office/officeart/2005/8/layout/vList2"/>
    <dgm:cxn modelId="{7DBA0C40-E8A9-4B06-8E7A-0250973E26E8}" srcId="{DBA43E86-6672-47B5-94AF-1D03CF19B62D}" destId="{BC1569C5-207B-4BC0-8E3B-1DB6B6363943}" srcOrd="2" destOrd="0" parTransId="{32270EE2-BE87-4532-BF93-D4D7B2B9E02A}" sibTransId="{B525AD94-7670-4078-9067-191971606D97}"/>
    <dgm:cxn modelId="{F3627DA7-F825-4989-8F3C-34F66472424A}" srcId="{DBA43E86-6672-47B5-94AF-1D03CF19B62D}" destId="{9D5848A3-5D14-4BD3-A4D5-E02E7EFC7C10}" srcOrd="1" destOrd="0" parTransId="{A53C0D50-214F-406F-8A4D-498854FF22AB}" sibTransId="{9FAE7B9D-D600-48D6-976C-EC216CDECBEC}"/>
    <dgm:cxn modelId="{61C6DFAD-F6CE-419B-BF07-F6044F48E0E6}" type="presOf" srcId="{DBA43E86-6672-47B5-94AF-1D03CF19B62D}" destId="{2AD3B7E6-16DE-404F-9EA9-C16783EA76F7}" srcOrd="0" destOrd="0" presId="urn:microsoft.com/office/officeart/2005/8/layout/vList2"/>
    <dgm:cxn modelId="{7B13A7BD-E467-47B1-B7A4-BB28DA5E5146}" srcId="{DBA43E86-6672-47B5-94AF-1D03CF19B62D}" destId="{BF57C895-186D-4501-958E-DA2D236DF827}" srcOrd="0" destOrd="0" parTransId="{74A6E36A-DF3E-4BF9-93FB-65BD854863CA}" sibTransId="{14C6F76A-D0EA-420D-8E18-2BEA7C1F3843}"/>
    <dgm:cxn modelId="{249A27C2-4217-4B16-81AA-1D92550D2DB6}" type="presOf" srcId="{BF57C895-186D-4501-958E-DA2D236DF827}" destId="{DCEA1253-B328-4AFA-8BAF-A3D56A090703}" srcOrd="0" destOrd="0" presId="urn:microsoft.com/office/officeart/2005/8/layout/vList2"/>
    <dgm:cxn modelId="{46C046D6-4491-4221-AAD8-5DFE19F7043E}" type="presOf" srcId="{BC1569C5-207B-4BC0-8E3B-1DB6B6363943}" destId="{B5F27400-216A-4C1A-ADB0-9A40249367F3}" srcOrd="0" destOrd="0" presId="urn:microsoft.com/office/officeart/2005/8/layout/vList2"/>
    <dgm:cxn modelId="{9ABE9921-99F9-421B-8713-FA09FE1794A5}" type="presParOf" srcId="{2AD3B7E6-16DE-404F-9EA9-C16783EA76F7}" destId="{DCEA1253-B328-4AFA-8BAF-A3D56A090703}" srcOrd="0" destOrd="0" presId="urn:microsoft.com/office/officeart/2005/8/layout/vList2"/>
    <dgm:cxn modelId="{5C623127-7BEE-4C85-A944-0821350110FE}" type="presParOf" srcId="{2AD3B7E6-16DE-404F-9EA9-C16783EA76F7}" destId="{B1D668B2-5600-411B-8C6B-6289B7744937}" srcOrd="1" destOrd="0" presId="urn:microsoft.com/office/officeart/2005/8/layout/vList2"/>
    <dgm:cxn modelId="{0E669DDE-7FE3-4704-8A46-63D8C5E067E6}" type="presParOf" srcId="{2AD3B7E6-16DE-404F-9EA9-C16783EA76F7}" destId="{60C63F4C-6ACA-4665-9FD2-3B4E5E74FBBB}" srcOrd="2" destOrd="0" presId="urn:microsoft.com/office/officeart/2005/8/layout/vList2"/>
    <dgm:cxn modelId="{1D34B8B8-65F9-4707-813E-038726F2EBB5}" type="presParOf" srcId="{2AD3B7E6-16DE-404F-9EA9-C16783EA76F7}" destId="{3E36CC37-A133-4174-B095-AC43E6C6B969}" srcOrd="3" destOrd="0" presId="urn:microsoft.com/office/officeart/2005/8/layout/vList2"/>
    <dgm:cxn modelId="{BE40CDD4-BB9F-4B93-8EA6-2F0EBA221264}" type="presParOf" srcId="{2AD3B7E6-16DE-404F-9EA9-C16783EA76F7}" destId="{B5F27400-216A-4C1A-ADB0-9A40249367F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50132-4CB3-4165-8BA8-A29D49B00444}">
      <dsp:nvSpPr>
        <dsp:cNvPr id="0" name=""/>
        <dsp:cNvSpPr/>
      </dsp:nvSpPr>
      <dsp:spPr>
        <a:xfrm rot="5400000">
          <a:off x="382078" y="1920323"/>
          <a:ext cx="1133692" cy="1886439"/>
        </a:xfrm>
        <a:prstGeom prst="corner">
          <a:avLst>
            <a:gd name="adj1" fmla="val 16120"/>
            <a:gd name="adj2" fmla="val 161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C62B8-370A-4827-85B6-CD8DBF676994}">
      <dsp:nvSpPr>
        <dsp:cNvPr id="0" name=""/>
        <dsp:cNvSpPr/>
      </dsp:nvSpPr>
      <dsp:spPr>
        <a:xfrm>
          <a:off x="192836" y="2483962"/>
          <a:ext cx="1703088" cy="149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t>Webex</a:t>
          </a:r>
          <a:endParaRPr lang="en-US" sz="2400" kern="1200" dirty="0"/>
        </a:p>
      </dsp:txBody>
      <dsp:txXfrm>
        <a:off x="192836" y="2483962"/>
        <a:ext cx="1703088" cy="1492856"/>
      </dsp:txXfrm>
    </dsp:sp>
    <dsp:sp modelId="{D2C62CEF-0D8B-48D0-B4C1-78A6F03C2F75}">
      <dsp:nvSpPr>
        <dsp:cNvPr id="0" name=""/>
        <dsp:cNvSpPr/>
      </dsp:nvSpPr>
      <dsp:spPr>
        <a:xfrm>
          <a:off x="1574587" y="1781442"/>
          <a:ext cx="321337" cy="321337"/>
        </a:xfrm>
        <a:prstGeom prst="triangle">
          <a:avLst>
            <a:gd name="adj" fmla="val 100000"/>
          </a:avLst>
        </a:prstGeom>
        <a:solidFill>
          <a:schemeClr val="accent2">
            <a:hueOff val="-503642"/>
            <a:satOff val="-7834"/>
            <a:lumOff val="1275"/>
            <a:alphaOff val="0"/>
          </a:schemeClr>
        </a:solidFill>
        <a:ln w="15875" cap="flat" cmpd="sng" algn="ctr">
          <a:solidFill>
            <a:schemeClr val="accent2">
              <a:hueOff val="-503642"/>
              <a:satOff val="-7834"/>
              <a:lumOff val="1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1AB66-7193-4062-B34D-66C7030484C5}">
      <dsp:nvSpPr>
        <dsp:cNvPr id="0" name=""/>
        <dsp:cNvSpPr/>
      </dsp:nvSpPr>
      <dsp:spPr>
        <a:xfrm rot="5400000">
          <a:off x="2466990" y="1404410"/>
          <a:ext cx="1133692" cy="1886439"/>
        </a:xfrm>
        <a:prstGeom prst="corner">
          <a:avLst>
            <a:gd name="adj1" fmla="val 16120"/>
            <a:gd name="adj2" fmla="val 16110"/>
          </a:avLst>
        </a:prstGeom>
        <a:solidFill>
          <a:schemeClr val="accent2">
            <a:hueOff val="-1007284"/>
            <a:satOff val="-15668"/>
            <a:lumOff val="2550"/>
            <a:alphaOff val="0"/>
          </a:schemeClr>
        </a:solidFill>
        <a:ln w="15875" cap="flat" cmpd="sng" algn="ctr">
          <a:solidFill>
            <a:schemeClr val="accent2">
              <a:hueOff val="-1007284"/>
              <a:satOff val="-15668"/>
              <a:lumOff val="25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ADB3C-59E5-4DC5-9743-3D2A74A4DBC7}">
      <dsp:nvSpPr>
        <dsp:cNvPr id="0" name=""/>
        <dsp:cNvSpPr/>
      </dsp:nvSpPr>
      <dsp:spPr>
        <a:xfrm>
          <a:off x="2277749" y="1968049"/>
          <a:ext cx="1703088" cy="149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t>Go To Webinar or Go To Meeting</a:t>
          </a:r>
        </a:p>
      </dsp:txBody>
      <dsp:txXfrm>
        <a:off x="2277749" y="1968049"/>
        <a:ext cx="1703088" cy="1492856"/>
      </dsp:txXfrm>
    </dsp:sp>
    <dsp:sp modelId="{ED412D9D-3A09-42B1-8D79-9DE27B3B1930}">
      <dsp:nvSpPr>
        <dsp:cNvPr id="0" name=""/>
        <dsp:cNvSpPr/>
      </dsp:nvSpPr>
      <dsp:spPr>
        <a:xfrm>
          <a:off x="3659500" y="1265528"/>
          <a:ext cx="321337" cy="321337"/>
        </a:xfrm>
        <a:prstGeom prst="triangle">
          <a:avLst>
            <a:gd name="adj" fmla="val 100000"/>
          </a:avLst>
        </a:prstGeom>
        <a:solidFill>
          <a:schemeClr val="accent2">
            <a:hueOff val="-1510926"/>
            <a:satOff val="-23501"/>
            <a:lumOff val="3825"/>
            <a:alphaOff val="0"/>
          </a:schemeClr>
        </a:solidFill>
        <a:ln w="15875" cap="flat" cmpd="sng" algn="ctr">
          <a:solidFill>
            <a:schemeClr val="accent2">
              <a:hueOff val="-1510926"/>
              <a:satOff val="-23501"/>
              <a:lumOff val="38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3A693-AEED-4ABE-B0A3-51C8CA540C27}">
      <dsp:nvSpPr>
        <dsp:cNvPr id="0" name=""/>
        <dsp:cNvSpPr/>
      </dsp:nvSpPr>
      <dsp:spPr>
        <a:xfrm rot="5400000">
          <a:off x="4551903" y="888496"/>
          <a:ext cx="1133692" cy="1886439"/>
        </a:xfrm>
        <a:prstGeom prst="corner">
          <a:avLst>
            <a:gd name="adj1" fmla="val 16120"/>
            <a:gd name="adj2" fmla="val 16110"/>
          </a:avLst>
        </a:prstGeom>
        <a:solidFill>
          <a:schemeClr val="accent2">
            <a:hueOff val="-2014568"/>
            <a:satOff val="-31335"/>
            <a:lumOff val="5099"/>
            <a:alphaOff val="0"/>
          </a:schemeClr>
        </a:solidFill>
        <a:ln w="15875" cap="flat" cmpd="sng" algn="ctr">
          <a:solidFill>
            <a:schemeClr val="accent2">
              <a:hueOff val="-2014568"/>
              <a:satOff val="-31335"/>
              <a:lumOff val="50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333E4-F6B5-4CB0-A944-D7C6E732AB36}">
      <dsp:nvSpPr>
        <dsp:cNvPr id="0" name=""/>
        <dsp:cNvSpPr/>
      </dsp:nvSpPr>
      <dsp:spPr>
        <a:xfrm>
          <a:off x="4362661" y="1452135"/>
          <a:ext cx="1703088" cy="149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t>Skype</a:t>
          </a:r>
        </a:p>
      </dsp:txBody>
      <dsp:txXfrm>
        <a:off x="4362661" y="1452135"/>
        <a:ext cx="1703088" cy="1492856"/>
      </dsp:txXfrm>
    </dsp:sp>
    <dsp:sp modelId="{56134F38-67E7-455B-AB10-671B276847CA}">
      <dsp:nvSpPr>
        <dsp:cNvPr id="0" name=""/>
        <dsp:cNvSpPr/>
      </dsp:nvSpPr>
      <dsp:spPr>
        <a:xfrm>
          <a:off x="5744412" y="749614"/>
          <a:ext cx="321337" cy="321337"/>
        </a:xfrm>
        <a:prstGeom prst="triangle">
          <a:avLst>
            <a:gd name="adj" fmla="val 100000"/>
          </a:avLst>
        </a:prstGeom>
        <a:solidFill>
          <a:schemeClr val="accent2">
            <a:hueOff val="-2518210"/>
            <a:satOff val="-39169"/>
            <a:lumOff val="6374"/>
            <a:alphaOff val="0"/>
          </a:schemeClr>
        </a:solidFill>
        <a:ln w="15875" cap="flat" cmpd="sng" algn="ctr">
          <a:solidFill>
            <a:schemeClr val="accent2">
              <a:hueOff val="-2518210"/>
              <a:satOff val="-39169"/>
              <a:lumOff val="63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F1147E-D6AF-4688-89A6-EF9438558D6D}">
      <dsp:nvSpPr>
        <dsp:cNvPr id="0" name=""/>
        <dsp:cNvSpPr/>
      </dsp:nvSpPr>
      <dsp:spPr>
        <a:xfrm rot="5400000">
          <a:off x="6636815" y="372582"/>
          <a:ext cx="1133692" cy="1886439"/>
        </a:xfrm>
        <a:prstGeom prst="corner">
          <a:avLst>
            <a:gd name="adj1" fmla="val 16120"/>
            <a:gd name="adj2" fmla="val 16110"/>
          </a:avLst>
        </a:prstGeom>
        <a:solidFill>
          <a:schemeClr val="accent2">
            <a:hueOff val="-3021852"/>
            <a:satOff val="-47003"/>
            <a:lumOff val="7649"/>
            <a:alphaOff val="0"/>
          </a:schemeClr>
        </a:solidFill>
        <a:ln w="15875" cap="flat" cmpd="sng" algn="ctr">
          <a:solidFill>
            <a:schemeClr val="accent2">
              <a:hueOff val="-3021852"/>
              <a:satOff val="-47003"/>
              <a:lumOff val="76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BC167E-7D33-4146-88D4-EB3C7239EAE4}">
      <dsp:nvSpPr>
        <dsp:cNvPr id="0" name=""/>
        <dsp:cNvSpPr/>
      </dsp:nvSpPr>
      <dsp:spPr>
        <a:xfrm>
          <a:off x="6447574" y="936221"/>
          <a:ext cx="1703088" cy="149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t>Ready Talk and Zoom</a:t>
          </a:r>
        </a:p>
      </dsp:txBody>
      <dsp:txXfrm>
        <a:off x="6447574" y="936221"/>
        <a:ext cx="1703088" cy="1492856"/>
      </dsp:txXfrm>
    </dsp:sp>
    <dsp:sp modelId="{6EC05FCE-9745-4211-92D7-CA54669F4477}">
      <dsp:nvSpPr>
        <dsp:cNvPr id="0" name=""/>
        <dsp:cNvSpPr/>
      </dsp:nvSpPr>
      <dsp:spPr>
        <a:xfrm>
          <a:off x="7829324" y="233701"/>
          <a:ext cx="321337" cy="321337"/>
        </a:xfrm>
        <a:prstGeom prst="triangle">
          <a:avLst>
            <a:gd name="adj" fmla="val 100000"/>
          </a:avLst>
        </a:prstGeom>
        <a:solidFill>
          <a:schemeClr val="accent2">
            <a:hueOff val="-3525494"/>
            <a:satOff val="-54836"/>
            <a:lumOff val="8924"/>
            <a:alphaOff val="0"/>
          </a:schemeClr>
        </a:solidFill>
        <a:ln w="15875" cap="flat" cmpd="sng" algn="ctr">
          <a:solidFill>
            <a:schemeClr val="accent2">
              <a:hueOff val="-3525494"/>
              <a:satOff val="-54836"/>
              <a:lumOff val="89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DA8C2-F73C-41DB-954B-0A4C23F029F4}">
      <dsp:nvSpPr>
        <dsp:cNvPr id="0" name=""/>
        <dsp:cNvSpPr/>
      </dsp:nvSpPr>
      <dsp:spPr>
        <a:xfrm rot="5400000">
          <a:off x="8721728" y="-143330"/>
          <a:ext cx="1133692" cy="1886439"/>
        </a:xfrm>
        <a:prstGeom prst="corner">
          <a:avLst>
            <a:gd name="adj1" fmla="val 16120"/>
            <a:gd name="adj2" fmla="val 16110"/>
          </a:avLst>
        </a:prstGeom>
        <a:solidFill>
          <a:schemeClr val="accent2">
            <a:hueOff val="-4029136"/>
            <a:satOff val="-62670"/>
            <a:lumOff val="10199"/>
            <a:alphaOff val="0"/>
          </a:schemeClr>
        </a:solidFill>
        <a:ln w="15875" cap="flat" cmpd="sng" algn="ctr">
          <a:solidFill>
            <a:schemeClr val="accent2">
              <a:hueOff val="-4029136"/>
              <a:satOff val="-62670"/>
              <a:lumOff val="101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11BCC-AD09-4F01-8A3D-93F0633258AA}">
      <dsp:nvSpPr>
        <dsp:cNvPr id="0" name=""/>
        <dsp:cNvSpPr/>
      </dsp:nvSpPr>
      <dsp:spPr>
        <a:xfrm>
          <a:off x="8532486" y="420308"/>
          <a:ext cx="1703088" cy="149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baseline="0" dirty="0"/>
            <a:t>Tips and Resources</a:t>
          </a:r>
        </a:p>
      </dsp:txBody>
      <dsp:txXfrm>
        <a:off x="8532486" y="420308"/>
        <a:ext cx="1703088" cy="1492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582C-68B7-414D-A7FE-A31B2F46A41F}">
      <dsp:nvSpPr>
        <dsp:cNvPr id="0" name=""/>
        <dsp:cNvSpPr/>
      </dsp:nvSpPr>
      <dsp:spPr>
        <a:xfrm>
          <a:off x="0" y="84462"/>
          <a:ext cx="10058399" cy="1099800"/>
        </a:xfrm>
        <a:prstGeom prst="round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If you use the feature to send emails from any platform (invitations, surveys, etc.), ask your team members to add the sending account to their safe senders list.</a:t>
          </a:r>
          <a:endParaRPr lang="en-US" sz="2000" kern="1200" dirty="0"/>
        </a:p>
      </dsp:txBody>
      <dsp:txXfrm>
        <a:off x="53688" y="138150"/>
        <a:ext cx="9951023" cy="992424"/>
      </dsp:txXfrm>
    </dsp:sp>
    <dsp:sp modelId="{01F4519F-4645-4C1E-9705-521AA73F2034}">
      <dsp:nvSpPr>
        <dsp:cNvPr id="0" name=""/>
        <dsp:cNvSpPr/>
      </dsp:nvSpPr>
      <dsp:spPr>
        <a:xfrm>
          <a:off x="0" y="1241862"/>
          <a:ext cx="10058399" cy="1099800"/>
        </a:xfrm>
        <a:prstGeom prst="round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When using chat/Q&amp;A features, pick one, but don’t use both. </a:t>
          </a:r>
          <a:endParaRPr lang="en-US" sz="2000" kern="1200" dirty="0"/>
        </a:p>
      </dsp:txBody>
      <dsp:txXfrm>
        <a:off x="53688" y="1295550"/>
        <a:ext cx="9951023" cy="992424"/>
      </dsp:txXfrm>
    </dsp:sp>
    <dsp:sp modelId="{C0C1ED3F-6B63-4061-BA2B-C151EAACCC1B}">
      <dsp:nvSpPr>
        <dsp:cNvPr id="0" name=""/>
        <dsp:cNvSpPr/>
      </dsp:nvSpPr>
      <dsp:spPr>
        <a:xfrm>
          <a:off x="0" y="2341662"/>
          <a:ext cx="10058399"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dirty="0"/>
            <a:t>People tend to get confused and just send their question in both, which means twice as much work for the host. </a:t>
          </a:r>
        </a:p>
      </dsp:txBody>
      <dsp:txXfrm>
        <a:off x="0" y="2341662"/>
        <a:ext cx="10058399" cy="496800"/>
      </dsp:txXfrm>
    </dsp:sp>
    <dsp:sp modelId="{9AB5C0DD-A2B7-44D4-BC67-1096156DE7DA}">
      <dsp:nvSpPr>
        <dsp:cNvPr id="0" name=""/>
        <dsp:cNvSpPr/>
      </dsp:nvSpPr>
      <dsp:spPr>
        <a:xfrm>
          <a:off x="0" y="2838462"/>
          <a:ext cx="10058399" cy="1099800"/>
        </a:xfrm>
        <a:prstGeom prst="round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To more easily manage lots of chat questions, copy them from the web conferencing chat box into a Word document.</a:t>
          </a:r>
          <a:endParaRPr lang="en-US" sz="2000" kern="1200" dirty="0"/>
        </a:p>
      </dsp:txBody>
      <dsp:txXfrm>
        <a:off x="53688" y="2892150"/>
        <a:ext cx="9951023" cy="992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A1253-B328-4AFA-8BAF-A3D56A090703}">
      <dsp:nvSpPr>
        <dsp:cNvPr id="0" name=""/>
        <dsp:cNvSpPr/>
      </dsp:nvSpPr>
      <dsp:spPr>
        <a:xfrm>
          <a:off x="0" y="9762"/>
          <a:ext cx="10058399" cy="127296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baseline="0" dirty="0"/>
            <a:t>Zoom: 40-minute sessions for free or unlimited use for $15/month   </a:t>
          </a:r>
          <a:endParaRPr lang="en-US" sz="3200" kern="1200" dirty="0"/>
        </a:p>
      </dsp:txBody>
      <dsp:txXfrm>
        <a:off x="62141" y="71903"/>
        <a:ext cx="9934117" cy="1148678"/>
      </dsp:txXfrm>
    </dsp:sp>
    <dsp:sp modelId="{60C63F4C-6ACA-4665-9FD2-3B4E5E74FBBB}">
      <dsp:nvSpPr>
        <dsp:cNvPr id="0" name=""/>
        <dsp:cNvSpPr/>
      </dsp:nvSpPr>
      <dsp:spPr>
        <a:xfrm>
          <a:off x="0" y="1374882"/>
          <a:ext cx="10058399" cy="127296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baseline="0" dirty="0"/>
            <a:t>Google Hangouts: A Chrome extension that provides free video conferencing </a:t>
          </a:r>
          <a:endParaRPr lang="en-US" sz="3200" kern="1200" dirty="0"/>
        </a:p>
      </dsp:txBody>
      <dsp:txXfrm>
        <a:off x="62141" y="1437023"/>
        <a:ext cx="9934117" cy="1148678"/>
      </dsp:txXfrm>
    </dsp:sp>
    <dsp:sp modelId="{B5F27400-216A-4C1A-ADB0-9A40249367F3}">
      <dsp:nvSpPr>
        <dsp:cNvPr id="0" name=""/>
        <dsp:cNvSpPr/>
      </dsp:nvSpPr>
      <dsp:spPr>
        <a:xfrm>
          <a:off x="0" y="2740002"/>
          <a:ext cx="10058399" cy="127296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baseline="0" dirty="0"/>
            <a:t>Skype for Business: Free for a limited number of accounts</a:t>
          </a:r>
          <a:endParaRPr lang="en-US" sz="3200" kern="1200" dirty="0"/>
        </a:p>
      </dsp:txBody>
      <dsp:txXfrm>
        <a:off x="62141" y="2802143"/>
        <a:ext cx="9934117" cy="114867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02CD0-7B1C-49B7-A638-5C8071A046C6}" type="datetimeFigureOut">
              <a:rPr lang="en-US" smtClean="0"/>
              <a:t>9/8/2020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3D446-5B86-4DD6-94B5-4B6BFA6ED987}" type="slidenum">
              <a:rPr lang="en-US" smtClean="0"/>
              <a:t>‹#›</a:t>
            </a:fld>
            <a:endParaRPr lang="en-US" dirty="0"/>
          </a:p>
        </p:txBody>
      </p:sp>
    </p:spTree>
    <p:extLst>
      <p:ext uri="{BB962C8B-B14F-4D97-AF65-F5344CB8AC3E}">
        <p14:creationId xmlns:p14="http://schemas.microsoft.com/office/powerpoint/2010/main" val="131215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3D446-5B86-4DD6-94B5-4B6BFA6ED9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047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46E1F-ED25-4E7C-A198-FD9C9BB57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637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8AE378-165F-4054-A0CE-E759C8ECDB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79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8AE378-165F-4054-A0CE-E759C8ECDB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5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Scheduling</a:t>
            </a:r>
          </a:p>
          <a:p>
            <a:pPr lvl="1"/>
            <a:r>
              <a:rPr lang="en-US" dirty="0"/>
              <a:t>Available on Outlook toolbar.</a:t>
            </a:r>
          </a:p>
          <a:p>
            <a:pPr lvl="1"/>
            <a:r>
              <a:rPr lang="en-US" dirty="0"/>
              <a:t>Outlook contacts available.</a:t>
            </a:r>
          </a:p>
          <a:p>
            <a:pPr lvl="1"/>
            <a:r>
              <a:rPr lang="en-US" dirty="0"/>
              <a:t>A standard or stagnate meeting request can be saved.</a:t>
            </a:r>
          </a:p>
          <a:p>
            <a:pPr lvl="1"/>
            <a:r>
              <a:rPr lang="en-US" dirty="0"/>
              <a:t>“Join Skype Meeting” takes attendee directly to meeting</a:t>
            </a:r>
          </a:p>
          <a:p>
            <a:pPr lvl="0"/>
            <a:r>
              <a:rPr lang="en-US" baseline="0" dirty="0"/>
              <a:t>I do not use the Skype audio because if you are using a laptop, the audio uses that microphone and as Heather pointed out, that’s not the best option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8AE378-165F-4054-A0CE-E759C8ECDB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41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8AE378-165F-4054-A0CE-E759C8ECDB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885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Scheduling</a:t>
            </a:r>
          </a:p>
          <a:p>
            <a:pPr lvl="1"/>
            <a:r>
              <a:rPr lang="en-US" dirty="0"/>
              <a:t>Available on Outlook toolbar.</a:t>
            </a:r>
          </a:p>
          <a:p>
            <a:pPr lvl="1"/>
            <a:r>
              <a:rPr lang="en-US" dirty="0"/>
              <a:t>Outlook contacts available.</a:t>
            </a:r>
          </a:p>
          <a:p>
            <a:pPr lvl="1"/>
            <a:r>
              <a:rPr lang="en-US" dirty="0"/>
              <a:t>A standard or stagnate meeting request can be saved.</a:t>
            </a:r>
          </a:p>
          <a:p>
            <a:pPr lvl="1"/>
            <a:r>
              <a:rPr lang="en-US" dirty="0"/>
              <a:t>“Join Skype Meeting” takes attendee directly to meeting</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8AE378-165F-4054-A0CE-E759C8ECDB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86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8AE378-165F-4054-A0CE-E759C8ECDB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2776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8AE378-165F-4054-A0CE-E759C8ECDB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7670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are the basics. Like any software, you need to play with it. Practice, practice, practice! During your practice sessions, I suggest you have someone from outside your company network join to see if there are in issues you might not be aware of like a screen shot is too small or too busy. I also recommend that you reboot your machine prior to hosting an event and only open the documents you will need for the webinar. This will help your computer perform better.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8AE378-165F-4054-A0CE-E759C8ECDB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6817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8AE378-165F-4054-A0CE-E759C8ECDB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9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A8066-A275-4D86-BAA1-9D3B5268B5B3}" type="slidenum">
              <a:rPr lang="en-US" smtClean="0"/>
              <a:t>3</a:t>
            </a:fld>
            <a:endParaRPr lang="en-US" dirty="0"/>
          </a:p>
        </p:txBody>
      </p:sp>
    </p:spTree>
    <p:extLst>
      <p:ext uri="{BB962C8B-B14F-4D97-AF65-F5344CB8AC3E}">
        <p14:creationId xmlns:p14="http://schemas.microsoft.com/office/powerpoint/2010/main" val="3438754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8AE378-165F-4054-A0CE-E759C8ECDB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366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509412" rtl="0" eaLnBrk="1" fontAlgn="auto" latinLnBrk="0" hangingPunct="1">
              <a:lnSpc>
                <a:spcPct val="100000"/>
              </a:lnSpc>
              <a:spcBef>
                <a:spcPts val="0"/>
              </a:spcBef>
              <a:spcAft>
                <a:spcPts val="0"/>
              </a:spcAft>
              <a:buClrTx/>
              <a:buSzTx/>
              <a:buFontTx/>
              <a:buNone/>
              <a:tabLst/>
              <a:defRPr/>
            </a:pPr>
            <a:fld id="{F78DB8CA-D3AC-294A-BF0C-DA74C68B0A12}"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09412" rtl="0" eaLnBrk="1" fontAlgn="auto" latinLnBrk="0" hangingPunct="1">
                <a:lnSpc>
                  <a:spcPct val="100000"/>
                </a:lnSpc>
                <a:spcBef>
                  <a:spcPts val="0"/>
                </a:spcBef>
                <a:spcAft>
                  <a:spcPts val="0"/>
                </a:spcAft>
                <a:buClrTx/>
                <a:buSzTx/>
                <a:buFontTx/>
                <a:buNone/>
                <a:tabLst/>
                <a:defRPr/>
              </a:pPr>
              <a:t>9/8/2020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4"/>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#AgeAction2019  |  ageaction.org  |  © 2019 National Council on Aging</a:t>
            </a: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Slide Number Placeholder 6"/>
          <p:cNvSpPr>
            <a:spLocks noGrp="1"/>
          </p:cNvSpPr>
          <p:nvPr>
            <p:ph type="sldNum" sz="quarter" idx="5"/>
          </p:nvPr>
        </p:nvSpPr>
        <p:spPr/>
        <p:txBody>
          <a:bodyPr/>
          <a:lstStyle/>
          <a:p>
            <a:pPr marL="0" marR="0" lvl="0" indent="0" algn="r" defTabSz="509412" rtl="0" eaLnBrk="1" fontAlgn="auto" latinLnBrk="0" hangingPunct="1">
              <a:lnSpc>
                <a:spcPct val="100000"/>
              </a:lnSpc>
              <a:spcBef>
                <a:spcPts val="0"/>
              </a:spcBef>
              <a:spcAft>
                <a:spcPts val="0"/>
              </a:spcAft>
              <a:buClrTx/>
              <a:buSzTx/>
              <a:buFontTx/>
              <a:buNone/>
              <a:tabLst/>
              <a:defRPr/>
            </a:pPr>
            <a:fld id="{14EE2BAD-38AF-A34C-87FB-518E07AE05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09412"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62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5"/>
          </p:nvPr>
        </p:nvSpPr>
        <p:spPr/>
        <p:txBody>
          <a:bodyPr/>
          <a:lstStyle/>
          <a:p>
            <a:fld id="{90DA8066-A275-4D86-BAA1-9D3B5268B5B3}" type="slidenum">
              <a:rPr lang="en-US" smtClean="0"/>
              <a:t>42</a:t>
            </a:fld>
            <a:endParaRPr lang="en-US" dirty="0"/>
          </a:p>
        </p:txBody>
      </p:sp>
    </p:spTree>
    <p:extLst>
      <p:ext uri="{BB962C8B-B14F-4D97-AF65-F5344CB8AC3E}">
        <p14:creationId xmlns:p14="http://schemas.microsoft.com/office/powerpoint/2010/main" val="396194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a:solidFill>
                  <a:prstClr val="black"/>
                </a:solidFill>
              </a:rPr>
              <a:t>Heather</a:t>
            </a:r>
          </a:p>
          <a:p>
            <a:pPr defTabSz="948507">
              <a:defRPr/>
            </a:pPr>
            <a:endParaRPr lang="en-US" b="0" dirty="0">
              <a:solidFill>
                <a:prstClr val="black"/>
              </a:solidFill>
            </a:endParaRPr>
          </a:p>
          <a:p>
            <a:pPr defTabSz="948507">
              <a:defRPr/>
            </a:pPr>
            <a:r>
              <a:rPr lang="en-US" b="0" dirty="0">
                <a:solidFill>
                  <a:prstClr val="black"/>
                </a:solidFill>
              </a:rPr>
              <a:t>Poll</a:t>
            </a:r>
          </a:p>
          <a:p>
            <a:pPr defTabSz="948507">
              <a:defRPr/>
            </a:pPr>
            <a:endParaRPr lang="en-US" dirty="0"/>
          </a:p>
        </p:txBody>
      </p:sp>
      <p:sp>
        <p:nvSpPr>
          <p:cNvPr id="4" name="Slide Number Placeholder 3"/>
          <p:cNvSpPr>
            <a:spLocks noGrp="1"/>
          </p:cNvSpPr>
          <p:nvPr>
            <p:ph type="sldNum" sz="quarter" idx="10"/>
          </p:nvPr>
        </p:nvSpPr>
        <p:spPr/>
        <p:txBody>
          <a:bodyPr/>
          <a:lstStyle/>
          <a:p>
            <a:fld id="{D7EA0820-C99C-46D9-ABBC-30008F78BF9D}" type="slidenum">
              <a:rPr lang="en-CA" smtClean="0"/>
              <a:pPr/>
              <a:t>4</a:t>
            </a:fld>
            <a:endParaRPr lang="en-CA" dirty="0"/>
          </a:p>
        </p:txBody>
      </p:sp>
    </p:spTree>
    <p:extLst>
      <p:ext uri="{BB962C8B-B14F-4D97-AF65-F5344CB8AC3E}">
        <p14:creationId xmlns:p14="http://schemas.microsoft.com/office/powerpoint/2010/main" val="264750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easy to use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46E1F-ED25-4E7C-A198-FD9C9BB57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74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easy to create. Adding</a:t>
            </a:r>
            <a:r>
              <a:rPr lang="en-US" baseline="0" dirty="0"/>
              <a:t> organizers is super Got Webinar easy and gives access for people to work from different work stations.</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46E1F-ED25-4E7C-A198-FD9C9BB57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83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add email addresses and it send an email to register to all your invitees with click of one button.</a:t>
            </a:r>
          </a:p>
          <a:p>
            <a:endParaRPr lang="en-US" baseline="0" dirty="0"/>
          </a:p>
          <a:p>
            <a:r>
              <a:rPr lang="en-US" baseline="0" dirty="0"/>
              <a:t>It automatically creates an outlook calendar event.</a:t>
            </a:r>
          </a:p>
          <a:p>
            <a:endParaRPr lang="en-US" baseline="0" dirty="0"/>
          </a:p>
          <a:p>
            <a:r>
              <a:rPr lang="en-US" baseline="0" dirty="0"/>
              <a:t>Sends reminder email to people who have not registered yet.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46E1F-ED25-4E7C-A198-FD9C9BB57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31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Outlook calendar</a:t>
            </a:r>
            <a:r>
              <a:rPr lang="en-US" baseline="0" dirty="0"/>
              <a:t> event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46E1F-ED25-4E7C-A198-FD9C9BB57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49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surveys</a:t>
            </a:r>
            <a:r>
              <a:rPr lang="en-US" baseline="0" dirty="0"/>
              <a:t> before event to get feedback and information for webinar.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46E1F-ED25-4E7C-A198-FD9C9BB57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74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have to download go to client but then it automatically opens after one download</a:t>
            </a:r>
          </a:p>
          <a:p>
            <a:endParaRPr lang="en-US" baseline="0" dirty="0"/>
          </a:p>
          <a:p>
            <a:r>
              <a:rPr lang="en-US" baseline="0" dirty="0"/>
              <a:t>Can call in or use computer microphone</a:t>
            </a:r>
          </a:p>
          <a:p>
            <a:endParaRPr lang="en-US" baseline="0" dirty="0"/>
          </a:p>
          <a:p>
            <a:r>
              <a:rPr lang="en-US" baseline="0" dirty="0"/>
              <a:t>When hit start, video is recorded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46E1F-ED25-4E7C-A198-FD9C9BB57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94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524A338-A385-42BD-B2A3-53309506CBC6}"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05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02244-D0AF-4C29-8A13-144ECDDDCFAE}"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dirty="0"/>
          </a:p>
        </p:txBody>
      </p:sp>
    </p:spTree>
    <p:extLst>
      <p:ext uri="{BB962C8B-B14F-4D97-AF65-F5344CB8AC3E}">
        <p14:creationId xmlns:p14="http://schemas.microsoft.com/office/powerpoint/2010/main" val="344627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62432-35A8-4544-A783-8D5A1405DE1B}"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dirty="0"/>
          </a:p>
        </p:txBody>
      </p:sp>
    </p:spTree>
    <p:extLst>
      <p:ext uri="{BB962C8B-B14F-4D97-AF65-F5344CB8AC3E}">
        <p14:creationId xmlns:p14="http://schemas.microsoft.com/office/powerpoint/2010/main" val="121490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O Blank with Ideogram">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3201" y="6096001"/>
            <a:ext cx="1301751"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 descr="AO Banner_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152401"/>
            <a:ext cx="11785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09600" y="533400"/>
            <a:ext cx="10972800" cy="1143000"/>
          </a:xfrm>
        </p:spPr>
        <p:txBody>
          <a:bodyPr/>
          <a:lstStyle/>
          <a:p>
            <a:r>
              <a:rPr lang="en-US"/>
              <a:t>Click to edit Master title style</a:t>
            </a:r>
            <a:endParaRPr lang="en-US" dirty="0"/>
          </a:p>
        </p:txBody>
      </p:sp>
      <p:sp>
        <p:nvSpPr>
          <p:cNvPr id="15" name="Content Placeholder 2"/>
          <p:cNvSpPr>
            <a:spLocks noGrp="1"/>
          </p:cNvSpPr>
          <p:nvPr>
            <p:ph idx="1"/>
          </p:nvPr>
        </p:nvSpPr>
        <p:spPr>
          <a:xfrm>
            <a:off x="609600" y="1722438"/>
            <a:ext cx="109728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0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O Blank with Address">
    <p:spTree>
      <p:nvGrpSpPr>
        <p:cNvPr id="1" name=""/>
        <p:cNvGrpSpPr/>
        <p:nvPr/>
      </p:nvGrpSpPr>
      <p:grpSpPr>
        <a:xfrm>
          <a:off x="0" y="0"/>
          <a:ext cx="0" cy="0"/>
          <a:chOff x="0" y="0"/>
          <a:chExt cx="0" cy="0"/>
        </a:xfrm>
      </p:grpSpPr>
      <p:pic>
        <p:nvPicPr>
          <p:cNvPr id="8" name="Picture 4" descr="AO Lthd Foo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829300"/>
            <a:ext cx="11582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O Banner_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152401"/>
            <a:ext cx="11785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09600" y="533400"/>
            <a:ext cx="10972800" cy="1143000"/>
          </a:xfrm>
        </p:spPr>
        <p:txBody>
          <a:bodyPr/>
          <a:lstStyle/>
          <a:p>
            <a:r>
              <a:rPr lang="en-US"/>
              <a:t>Click to edit Master title style</a:t>
            </a:r>
            <a:endParaRPr lang="en-US" dirty="0"/>
          </a:p>
        </p:txBody>
      </p:sp>
      <p:sp>
        <p:nvSpPr>
          <p:cNvPr id="15" name="Content Placeholder 2"/>
          <p:cNvSpPr>
            <a:spLocks noGrp="1"/>
          </p:cNvSpPr>
          <p:nvPr>
            <p:ph idx="1"/>
          </p:nvPr>
        </p:nvSpPr>
        <p:spPr>
          <a:xfrm>
            <a:off x="609600" y="1722438"/>
            <a:ext cx="109728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4709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Hom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434" y="2053948"/>
            <a:ext cx="10676167" cy="615951"/>
          </a:xfrm>
          <a:prstGeom prst="rect">
            <a:avLst/>
          </a:prstGeom>
          <a:solidFill>
            <a:schemeClr val="lt1">
              <a:alpha val="0"/>
            </a:schemeClr>
          </a:solidFill>
          <a:ln>
            <a:noFill/>
          </a:ln>
        </p:spPr>
        <p:style>
          <a:lnRef idx="2">
            <a:schemeClr val="accent4"/>
          </a:lnRef>
          <a:fillRef idx="1">
            <a:schemeClr val="lt1"/>
          </a:fillRef>
          <a:effectRef idx="0">
            <a:schemeClr val="accent4"/>
          </a:effectRef>
          <a:fontRef idx="none"/>
        </p:style>
        <p:txBody>
          <a:bodyPr>
            <a:noAutofit/>
          </a:bodyPr>
          <a:lstStyle>
            <a:lvl1pPr algn="l">
              <a:defRPr sz="3800" b="1" i="0" cap="none" baseline="0">
                <a:ln>
                  <a:noFill/>
                </a:ln>
                <a:solidFill>
                  <a:srgbClr val="000000"/>
                </a:solidFill>
                <a:latin typeface="+mj-lt"/>
                <a:cs typeface="Oxygen Bold"/>
              </a:defRPr>
            </a:lvl1pPr>
          </a:lstStyle>
          <a:p>
            <a:r>
              <a:rPr lang="en-US" dirty="0"/>
              <a:t>Click to add a title</a:t>
            </a:r>
          </a:p>
        </p:txBody>
      </p:sp>
      <p:sp>
        <p:nvSpPr>
          <p:cNvPr id="8" name="Text Placeholder 7"/>
          <p:cNvSpPr>
            <a:spLocks noGrp="1"/>
          </p:cNvSpPr>
          <p:nvPr>
            <p:ph type="body" sz="quarter" idx="11" hasCustomPrompt="1"/>
          </p:nvPr>
        </p:nvSpPr>
        <p:spPr>
          <a:xfrm>
            <a:off x="605368" y="2669898"/>
            <a:ext cx="8233833" cy="762000"/>
          </a:xfrm>
          <a:prstGeom prst="rect">
            <a:avLst/>
          </a:prstGeom>
        </p:spPr>
        <p:txBody>
          <a:bodyPr/>
          <a:lstStyle>
            <a:lvl1pPr algn="l">
              <a:buNone/>
              <a:defRPr sz="2000" b="0" i="1">
                <a:solidFill>
                  <a:srgbClr val="000000"/>
                </a:solidFill>
              </a:defRPr>
            </a:lvl1pPr>
          </a:lstStyle>
          <a:p>
            <a:pPr lvl="0"/>
            <a:r>
              <a:rPr lang="en-US" dirty="0"/>
              <a:t>Click to edit sub-title</a:t>
            </a:r>
          </a:p>
        </p:txBody>
      </p:sp>
      <p:sp>
        <p:nvSpPr>
          <p:cNvPr id="7" name="Slide Number Placeholder 6"/>
          <p:cNvSpPr>
            <a:spLocks noGrp="1"/>
          </p:cNvSpPr>
          <p:nvPr>
            <p:ph type="sldNum" sz="quarter" idx="12"/>
          </p:nvPr>
        </p:nvSpPr>
        <p:spPr>
          <a:xfrm>
            <a:off x="10871200" y="6356351"/>
            <a:ext cx="914400" cy="365125"/>
          </a:xfrm>
        </p:spPr>
        <p:txBody>
          <a:bodyPr/>
          <a:lstStyle>
            <a:lvl1pPr>
              <a:defRPr>
                <a:solidFill>
                  <a:srgbClr val="FFFFFF"/>
                </a:solidFill>
              </a:defRPr>
            </a:lvl1pPr>
          </a:lstStyle>
          <a:p>
            <a:pPr>
              <a:defRPr/>
            </a:pPr>
            <a:fld id="{76BD4361-D120-47FC-B2AD-993849DE96B8}" type="slidenum">
              <a:rPr lang="en-US" smtClean="0"/>
              <a:pPr>
                <a:defRPr/>
              </a:pPr>
              <a:t>‹#›</a:t>
            </a:fld>
            <a:endParaRPr lang="en-US" dirty="0"/>
          </a:p>
        </p:txBody>
      </p:sp>
    </p:spTree>
    <p:extLst>
      <p:ext uri="{BB962C8B-B14F-4D97-AF65-F5344CB8AC3E}">
        <p14:creationId xmlns:p14="http://schemas.microsoft.com/office/powerpoint/2010/main" val="114181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019075-5965-6D4B-8AC1-E103F9D7C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200" y="240507"/>
            <a:ext cx="11531600" cy="1476534"/>
          </a:xfrm>
          <a:prstGeom prst="rect">
            <a:avLst/>
          </a:prstGeom>
        </p:spPr>
      </p:pic>
      <p:sp>
        <p:nvSpPr>
          <p:cNvPr id="2" name="Title 1"/>
          <p:cNvSpPr>
            <a:spLocks noGrp="1"/>
          </p:cNvSpPr>
          <p:nvPr>
            <p:ph type="title" hasCustomPrompt="1"/>
          </p:nvPr>
        </p:nvSpPr>
        <p:spPr>
          <a:xfrm>
            <a:off x="525016" y="375920"/>
            <a:ext cx="11141971" cy="1341120"/>
          </a:xfrm>
          <a:prstGeom prst="rect">
            <a:avLst/>
          </a:prstGeom>
        </p:spPr>
        <p:txBody>
          <a:bodyPr anchor="ctr">
            <a:normAutofit/>
          </a:bodyPr>
          <a:lstStyle>
            <a:lvl1pPr algn="ctr">
              <a:lnSpc>
                <a:spcPts val="3547"/>
              </a:lnSpc>
              <a:defRPr sz="3177" b="1" i="0">
                <a:solidFill>
                  <a:srgbClr val="003E7F"/>
                </a:solidFill>
                <a:latin typeface="Helvetica" pitchFamily="2" charset="0"/>
                <a:cs typeface="Arial" panose="020B0604020202020204" pitchFamily="34" charset="0"/>
              </a:defRPr>
            </a:lvl1pPr>
          </a:lstStyle>
          <a:p>
            <a:r>
              <a:rPr lang="en-US" dirty="0"/>
              <a:t>Use smaller font size for </a:t>
            </a:r>
            <a:br>
              <a:rPr lang="en-US" dirty="0"/>
            </a:br>
            <a:r>
              <a:rPr lang="en-US" dirty="0"/>
              <a:t>a long title</a:t>
            </a:r>
          </a:p>
        </p:txBody>
      </p:sp>
      <p:sp>
        <p:nvSpPr>
          <p:cNvPr id="3" name="Text Placeholder 2"/>
          <p:cNvSpPr>
            <a:spLocks noGrp="1"/>
          </p:cNvSpPr>
          <p:nvPr>
            <p:ph type="body" idx="1" hasCustomPrompt="1"/>
          </p:nvPr>
        </p:nvSpPr>
        <p:spPr>
          <a:xfrm>
            <a:off x="2080614" y="2062482"/>
            <a:ext cx="9586375" cy="3850639"/>
          </a:xfrm>
          <a:prstGeom prst="rect">
            <a:avLst/>
          </a:prstGeom>
        </p:spPr>
        <p:txBody>
          <a:bodyPr>
            <a:normAutofit/>
          </a:bodyPr>
          <a:lstStyle>
            <a:lvl1pPr marL="0" indent="0" algn="l" defTabSz="55472" fontAlgn="t">
              <a:lnSpc>
                <a:spcPct val="100000"/>
              </a:lnSpc>
              <a:buClr>
                <a:srgbClr val="FFA900"/>
              </a:buClr>
              <a:buFontTx/>
              <a:buNone/>
              <a:defRPr sz="1412" b="0" i="0">
                <a:solidFill>
                  <a:schemeClr val="tx1"/>
                </a:solidFill>
                <a:latin typeface="Helvetica" pitchFamily="2" charset="0"/>
                <a:cs typeface="Arial" panose="020B0604020202020204" pitchFamily="34" charset="0"/>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7" name="Slide Number Placeholder 12">
            <a:extLst>
              <a:ext uri="{FF2B5EF4-FFF2-40B4-BE49-F238E27FC236}">
                <a16:creationId xmlns:a16="http://schemas.microsoft.com/office/drawing/2014/main" id="{0981E17D-0EB3-452D-8A99-A3FCC4068781}"/>
              </a:ext>
            </a:extLst>
          </p:cNvPr>
          <p:cNvSpPr>
            <a:spLocks noGrp="1"/>
          </p:cNvSpPr>
          <p:nvPr>
            <p:ph type="sldNum" sz="quarter" idx="4"/>
          </p:nvPr>
        </p:nvSpPr>
        <p:spPr>
          <a:xfrm>
            <a:off x="10772512" y="6356351"/>
            <a:ext cx="1419489" cy="501649"/>
          </a:xfrm>
          <a:prstGeom prst="rect">
            <a:avLst/>
          </a:prstGeom>
        </p:spPr>
        <p:txBody>
          <a:bodyPr vert="horz" lIns="100584" tIns="50292" rIns="100584" bIns="50292" rtlCol="0" anchor="ctr"/>
          <a:lstStyle>
            <a:lvl1pPr algn="ctr">
              <a:defRPr sz="1553"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101601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70F6B639-C4D3-0743-938B-66F000114B21}"/>
              </a:ext>
            </a:extLst>
          </p:cNvPr>
          <p:cNvSpPr>
            <a:spLocks noGrp="1"/>
          </p:cNvSpPr>
          <p:nvPr>
            <p:ph type="pic" sz="quarter" idx="15"/>
          </p:nvPr>
        </p:nvSpPr>
        <p:spPr>
          <a:xfrm>
            <a:off x="355600" y="276227"/>
            <a:ext cx="11540067" cy="5362575"/>
          </a:xfrm>
          <a:prstGeom prst="rect">
            <a:avLst/>
          </a:prstGeom>
        </p:spPr>
        <p:txBody>
          <a:bodyPr/>
          <a:lstStyle/>
          <a:p>
            <a:endParaRPr lang="en-US" dirty="0"/>
          </a:p>
        </p:txBody>
      </p:sp>
      <p:sp>
        <p:nvSpPr>
          <p:cNvPr id="13" name="Picture Placeholder 12">
            <a:extLst>
              <a:ext uri="{FF2B5EF4-FFF2-40B4-BE49-F238E27FC236}">
                <a16:creationId xmlns:a16="http://schemas.microsoft.com/office/drawing/2014/main" id="{B16C84B0-D302-434C-8896-32C6CA87F11B}"/>
              </a:ext>
            </a:extLst>
          </p:cNvPr>
          <p:cNvSpPr>
            <a:spLocks noGrp="1"/>
          </p:cNvSpPr>
          <p:nvPr>
            <p:ph type="pic" sz="quarter" idx="12"/>
          </p:nvPr>
        </p:nvSpPr>
        <p:spPr>
          <a:xfrm>
            <a:off x="296336" y="150680"/>
            <a:ext cx="11598873" cy="5502277"/>
          </a:xfrm>
          <a:prstGeom prst="rect">
            <a:avLst/>
          </a:prstGeom>
          <a:solidFill>
            <a:schemeClr val="bg1">
              <a:lumMod val="85000"/>
            </a:schemeClr>
          </a:solidFill>
        </p:spPr>
        <p:txBody>
          <a:bodyPr anchor="t"/>
          <a:lstStyle>
            <a:lvl1pPr marL="0" indent="0" algn="ctr">
              <a:buFontTx/>
              <a:buNone/>
              <a:defRPr sz="3177" b="1" i="0">
                <a:solidFill>
                  <a:srgbClr val="003E7F"/>
                </a:solidFill>
                <a:latin typeface="Helvetica" pitchFamily="2" charset="0"/>
              </a:defRPr>
            </a:lvl1pPr>
          </a:lstStyle>
          <a:p>
            <a:endParaRPr lang="en-US" dirty="0"/>
          </a:p>
          <a:p>
            <a:r>
              <a:rPr lang="en-US" dirty="0"/>
              <a:t>Insert picture here</a:t>
            </a:r>
          </a:p>
          <a:p>
            <a:r>
              <a:rPr lang="en-US" dirty="0"/>
              <a:t>Want Big Impact—Use Big Images</a:t>
            </a:r>
          </a:p>
        </p:txBody>
      </p:sp>
      <p:sp>
        <p:nvSpPr>
          <p:cNvPr id="11" name="Rectangle 10">
            <a:extLst>
              <a:ext uri="{FF2B5EF4-FFF2-40B4-BE49-F238E27FC236}">
                <a16:creationId xmlns:a16="http://schemas.microsoft.com/office/drawing/2014/main" id="{F3948EB2-4867-D949-882D-86D223C04C7C}"/>
              </a:ext>
            </a:extLst>
          </p:cNvPr>
          <p:cNvSpPr/>
          <p:nvPr userDrawn="1"/>
        </p:nvSpPr>
        <p:spPr>
          <a:xfrm>
            <a:off x="148426" y="108216"/>
            <a:ext cx="11884549" cy="5580464"/>
          </a:xfrm>
          <a:prstGeom prst="rect">
            <a:avLst/>
          </a:prstGeom>
          <a:noFill/>
          <a:ln w="254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0048AA"/>
              </a:solidFill>
            </a:endParaRPr>
          </a:p>
        </p:txBody>
      </p:sp>
      <p:sp>
        <p:nvSpPr>
          <p:cNvPr id="4" name="Text Placeholder 3">
            <a:extLst>
              <a:ext uri="{FF2B5EF4-FFF2-40B4-BE49-F238E27FC236}">
                <a16:creationId xmlns:a16="http://schemas.microsoft.com/office/drawing/2014/main" id="{7C0642AA-C94E-7D42-94FE-CF5C96BBD4ED}"/>
              </a:ext>
            </a:extLst>
          </p:cNvPr>
          <p:cNvSpPr>
            <a:spLocks noGrp="1"/>
          </p:cNvSpPr>
          <p:nvPr>
            <p:ph type="body" sz="quarter" idx="13" hasCustomPrompt="1"/>
          </p:nvPr>
        </p:nvSpPr>
        <p:spPr>
          <a:xfrm>
            <a:off x="3191437" y="3429001"/>
            <a:ext cx="5797177" cy="2426989"/>
          </a:xfrm>
          <a:prstGeom prst="rect">
            <a:avLst/>
          </a:prstGeom>
          <a:solidFill>
            <a:schemeClr val="bg1">
              <a:alpha val="70000"/>
            </a:schemeClr>
          </a:solidFill>
          <a:ln w="127000" cap="sq">
            <a:noFill/>
            <a:round/>
          </a:ln>
        </p:spPr>
        <p:txBody>
          <a:bodyPr anchor="ctr">
            <a:normAutofit/>
          </a:bodyPr>
          <a:lstStyle>
            <a:lvl1pPr marL="0" indent="0" algn="ctr">
              <a:lnSpc>
                <a:spcPts val="2031"/>
              </a:lnSpc>
              <a:spcBef>
                <a:spcPts val="0"/>
              </a:spcBef>
              <a:buFontTx/>
              <a:buNone/>
              <a:defRPr sz="1765" b="0" i="0">
                <a:solidFill>
                  <a:srgbClr val="003E7F"/>
                </a:solidFill>
                <a:latin typeface="Helvetica" pitchFamily="2" charset="0"/>
                <a:cs typeface="Arial" panose="020B0604020202020204" pitchFamily="34" charset="0"/>
              </a:defRPr>
            </a:lvl1pPr>
            <a:lvl2pPr marL="443777" indent="0">
              <a:buFontTx/>
              <a:buNone/>
              <a:defRPr sz="1165"/>
            </a:lvl2pPr>
            <a:lvl3pPr marL="887553" indent="0">
              <a:buFontTx/>
              <a:buNone/>
              <a:defRPr sz="1165"/>
            </a:lvl3pPr>
            <a:lvl4pPr marL="1331330" indent="0">
              <a:buFontTx/>
              <a:buNone/>
              <a:defRPr sz="1165"/>
            </a:lvl4pPr>
            <a:lvl5pPr marL="1775106" indent="0">
              <a:buFontTx/>
              <a:buNone/>
              <a:defRPr sz="1165"/>
            </a:lvl5pPr>
          </a:lstStyle>
          <a:p>
            <a:pPr lvl="0"/>
            <a:r>
              <a:rPr lang="en-US" dirty="0"/>
              <a:t>Remember to bring the attention of </a:t>
            </a:r>
            <a:br>
              <a:rPr lang="en-US" dirty="0"/>
            </a:br>
            <a:r>
              <a:rPr lang="en-US" dirty="0"/>
              <a:t> your audience over a key concept and </a:t>
            </a:r>
            <a:br>
              <a:rPr lang="en-US" dirty="0"/>
            </a:br>
            <a:r>
              <a:rPr lang="en-US" dirty="0"/>
              <a:t>use big photos for big impacts</a:t>
            </a:r>
            <a:br>
              <a:rPr lang="en-US" dirty="0"/>
            </a:br>
            <a:br>
              <a:rPr lang="en-US" dirty="0"/>
            </a:br>
            <a:r>
              <a:rPr lang="en-US" dirty="0"/>
              <a:t>Insert your text here</a:t>
            </a:r>
          </a:p>
        </p:txBody>
      </p:sp>
      <p:sp>
        <p:nvSpPr>
          <p:cNvPr id="23" name="TextBox 22">
            <a:extLst>
              <a:ext uri="{FF2B5EF4-FFF2-40B4-BE49-F238E27FC236}">
                <a16:creationId xmlns:a16="http://schemas.microsoft.com/office/drawing/2014/main" id="{DEBEF1C7-19CA-4249-8693-51BC0F3A1502}"/>
              </a:ext>
            </a:extLst>
          </p:cNvPr>
          <p:cNvSpPr txBox="1"/>
          <p:nvPr userDrawn="1"/>
        </p:nvSpPr>
        <p:spPr>
          <a:xfrm>
            <a:off x="3" y="5987020"/>
            <a:ext cx="184731" cy="391967"/>
          </a:xfrm>
          <a:prstGeom prst="rect">
            <a:avLst/>
          </a:prstGeom>
          <a:noFill/>
        </p:spPr>
        <p:txBody>
          <a:bodyPr wrap="none" rtlCol="0">
            <a:spAutoFit/>
          </a:bodyPr>
          <a:lstStyle/>
          <a:p>
            <a:endParaRPr lang="en-US" sz="1947" dirty="0"/>
          </a:p>
        </p:txBody>
      </p:sp>
      <p:sp>
        <p:nvSpPr>
          <p:cNvPr id="9" name="Slide Number Placeholder 12">
            <a:extLst>
              <a:ext uri="{FF2B5EF4-FFF2-40B4-BE49-F238E27FC236}">
                <a16:creationId xmlns:a16="http://schemas.microsoft.com/office/drawing/2014/main" id="{971B7526-237E-463A-A375-40B1CEB744F7}"/>
              </a:ext>
            </a:extLst>
          </p:cNvPr>
          <p:cNvSpPr>
            <a:spLocks noGrp="1"/>
          </p:cNvSpPr>
          <p:nvPr>
            <p:ph type="sldNum" sz="quarter" idx="4"/>
          </p:nvPr>
        </p:nvSpPr>
        <p:spPr>
          <a:xfrm>
            <a:off x="10772512" y="6356351"/>
            <a:ext cx="1419489" cy="501649"/>
          </a:xfrm>
          <a:prstGeom prst="rect">
            <a:avLst/>
          </a:prstGeom>
        </p:spPr>
        <p:txBody>
          <a:bodyPr vert="horz" lIns="100584" tIns="50292" rIns="100584" bIns="50292" rtlCol="0" anchor="ctr"/>
          <a:lstStyle>
            <a:lvl1pPr algn="ctr">
              <a:defRPr sz="1553"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101354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5567944" y="6467951"/>
            <a:ext cx="1056117" cy="365125"/>
          </a:xfrm>
          <a:prstGeom prst="rect">
            <a:avLst/>
          </a:prstGeom>
        </p:spPr>
        <p:txBody>
          <a:bodyPr/>
          <a:lstStyle>
            <a:lvl1pPr algn="ctr">
              <a:defRPr sz="2000" b="1">
                <a:solidFill>
                  <a:srgbClr val="404F21"/>
                </a:solidFill>
              </a:defRPr>
            </a:lvl1pPr>
          </a:lstStyle>
          <a:p>
            <a:fld id="{95E3A6E9-5B14-4D56-A835-3C14068333DF}" type="slidenum">
              <a:rPr lang="en-CA" smtClean="0"/>
              <a:pPr/>
              <a:t>‹#›</a:t>
            </a:fld>
            <a:endParaRPr lang="en-CA" dirty="0"/>
          </a:p>
        </p:txBody>
      </p:sp>
      <p:sp>
        <p:nvSpPr>
          <p:cNvPr id="6" name="Content Placeholder 2"/>
          <p:cNvSpPr>
            <a:spLocks noGrp="1"/>
          </p:cNvSpPr>
          <p:nvPr>
            <p:ph idx="1"/>
          </p:nvPr>
        </p:nvSpPr>
        <p:spPr>
          <a:xfrm>
            <a:off x="1007436" y="1340770"/>
            <a:ext cx="10588757" cy="4525963"/>
          </a:xfrm>
        </p:spPr>
        <p:txBody>
          <a:bodyPr/>
          <a:lstStyle>
            <a:lvl1pPr>
              <a:defRPr sz="2800" b="1">
                <a:solidFill>
                  <a:schemeClr val="tx1"/>
                </a:solidFill>
                <a:latin typeface="+mn-lt"/>
                <a:cs typeface="Arial" panose="020B0604020202020204" pitchFamily="34" charset="0"/>
              </a:defRPr>
            </a:lvl1pPr>
            <a:lvl2pPr marL="742913" indent="-285737">
              <a:buSzPct val="75000"/>
              <a:buFont typeface="Courier New" panose="02070309020205020404" pitchFamily="49" charset="0"/>
              <a:buChar char="o"/>
              <a:defRPr sz="2400">
                <a:latin typeface="+mn-lt"/>
                <a:cs typeface="Arial" panose="020B0604020202020204" pitchFamily="34" charset="0"/>
              </a:defRPr>
            </a:lvl2pPr>
            <a:lvl3pPr marL="1142942" indent="-228589">
              <a:buFont typeface="Wingdings" panose="05000000000000000000" pitchFamily="2" charset="2"/>
              <a:buChar char="§"/>
              <a:defRPr sz="2400">
                <a:latin typeface="+mn-lt"/>
                <a:cs typeface="Arial" panose="020B0604020202020204" pitchFamily="34" charset="0"/>
              </a:defRPr>
            </a:lvl3pPr>
            <a:lvl4pPr>
              <a:defRPr sz="2000">
                <a:latin typeface="+mn-lt"/>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1"/>
          <p:cNvSpPr>
            <a:spLocks noGrp="1"/>
          </p:cNvSpPr>
          <p:nvPr>
            <p:ph type="title"/>
          </p:nvPr>
        </p:nvSpPr>
        <p:spPr>
          <a:xfrm>
            <a:off x="15631" y="197596"/>
            <a:ext cx="12192000" cy="738664"/>
          </a:xfrm>
          <a:prstGeom prst="rect">
            <a:avLst/>
          </a:prstGeom>
          <a:solidFill>
            <a:schemeClr val="tx2">
              <a:lumMod val="40000"/>
              <a:lumOff val="60000"/>
            </a:schemeClr>
          </a:solidFill>
          <a:ln>
            <a:solidFill>
              <a:schemeClr val="tx2"/>
            </a:solidFill>
          </a:ln>
        </p:spPr>
        <p:txBody>
          <a:bodyPr/>
          <a:lstStyle/>
          <a:p>
            <a:r>
              <a:rPr lang="en-US" dirty="0"/>
              <a:t>Click to edit Master title style</a:t>
            </a:r>
          </a:p>
        </p:txBody>
      </p:sp>
    </p:spTree>
    <p:extLst>
      <p:ext uri="{BB962C8B-B14F-4D97-AF65-F5344CB8AC3E}">
        <p14:creationId xmlns:p14="http://schemas.microsoft.com/office/powerpoint/2010/main" val="44146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sz="44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78DD-BD00-4238-A3A0-19A25C304570}"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dirty="0"/>
          </a:p>
        </p:txBody>
      </p:sp>
    </p:spTree>
    <p:extLst>
      <p:ext uri="{BB962C8B-B14F-4D97-AF65-F5344CB8AC3E}">
        <p14:creationId xmlns:p14="http://schemas.microsoft.com/office/powerpoint/2010/main" val="352080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5E6CE5-F062-4DB8-A90E-3FF17FF870B1}"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86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sz="4400"/>
            </a:lvl1p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C18961-D96D-4FED-AC1F-5B9F7872D2D7}"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Preparing for remote Medicare Open Enrollment Toolkit</a:t>
            </a:r>
          </a:p>
        </p:txBody>
      </p:sp>
      <p:sp>
        <p:nvSpPr>
          <p:cNvPr id="7" name="Slide Number Placeholder 6"/>
          <p:cNvSpPr>
            <a:spLocks noGrp="1"/>
          </p:cNvSpPr>
          <p:nvPr>
            <p:ph type="sldNum" sz="quarter" idx="12"/>
          </p:nvPr>
        </p:nvSpPr>
        <p:spPr/>
        <p:txBody>
          <a:bodyPr/>
          <a:lstStyle/>
          <a:p>
            <a:fld id="{D098B11A-A959-4BE0-ABB9-B230455D25AB}" type="slidenum">
              <a:rPr lang="en-US" smtClean="0"/>
              <a:t>‹#›</a:t>
            </a:fld>
            <a:endParaRPr lang="en-US" dirty="0"/>
          </a:p>
        </p:txBody>
      </p:sp>
    </p:spTree>
    <p:extLst>
      <p:ext uri="{BB962C8B-B14F-4D97-AF65-F5344CB8AC3E}">
        <p14:creationId xmlns:p14="http://schemas.microsoft.com/office/powerpoint/2010/main" val="364316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sz="4400"/>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spc="1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spc="1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4010A-26BE-45CB-8F20-B63FE61F3732}" type="datetime1">
              <a:rPr lang="en-US" smtClean="0"/>
              <a:t>9/8/2020</a:t>
            </a:fld>
            <a:endParaRPr lang="en-US" dirty="0"/>
          </a:p>
        </p:txBody>
      </p:sp>
      <p:sp>
        <p:nvSpPr>
          <p:cNvPr id="8" name="Footer Placeholder 7"/>
          <p:cNvSpPr>
            <a:spLocks noGrp="1"/>
          </p:cNvSpPr>
          <p:nvPr>
            <p:ph type="ftr" sz="quarter" idx="11"/>
          </p:nvPr>
        </p:nvSpPr>
        <p:spPr/>
        <p:txBody>
          <a:bodyPr/>
          <a:lstStyle/>
          <a:p>
            <a:r>
              <a:rPr lang="en-US" dirty="0"/>
              <a:t>Preparing for remote Medicare Open Enrollment Toolkit</a:t>
            </a:r>
          </a:p>
        </p:txBody>
      </p:sp>
      <p:sp>
        <p:nvSpPr>
          <p:cNvPr id="9" name="Slide Number Placeholder 8"/>
          <p:cNvSpPr>
            <a:spLocks noGrp="1"/>
          </p:cNvSpPr>
          <p:nvPr>
            <p:ph type="sldNum" sz="quarter" idx="12"/>
          </p:nvPr>
        </p:nvSpPr>
        <p:spPr/>
        <p:txBody>
          <a:bodyPr/>
          <a:lstStyle/>
          <a:p>
            <a:fld id="{D098B11A-A959-4BE0-ABB9-B230455D25AB}" type="slidenum">
              <a:rPr lang="en-US" smtClean="0"/>
              <a:t>‹#›</a:t>
            </a:fld>
            <a:endParaRPr lang="en-US" dirty="0"/>
          </a:p>
        </p:txBody>
      </p:sp>
    </p:spTree>
    <p:extLst>
      <p:ext uri="{BB962C8B-B14F-4D97-AF65-F5344CB8AC3E}">
        <p14:creationId xmlns:p14="http://schemas.microsoft.com/office/powerpoint/2010/main" val="62902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3" name="Date Placeholder 2"/>
          <p:cNvSpPr>
            <a:spLocks noGrp="1"/>
          </p:cNvSpPr>
          <p:nvPr>
            <p:ph type="dt" sz="half" idx="10"/>
          </p:nvPr>
        </p:nvSpPr>
        <p:spPr/>
        <p:txBody>
          <a:bodyPr/>
          <a:lstStyle/>
          <a:p>
            <a:fld id="{6185A0D5-2FFF-4418-8FA3-CE5BC97E9693}" type="datetime1">
              <a:rPr lang="en-US" smtClean="0"/>
              <a:t>9/8/2020</a:t>
            </a:fld>
            <a:endParaRPr lang="en-US" dirty="0"/>
          </a:p>
        </p:txBody>
      </p:sp>
      <p:sp>
        <p:nvSpPr>
          <p:cNvPr id="4" name="Footer Placeholder 3"/>
          <p:cNvSpPr>
            <a:spLocks noGrp="1"/>
          </p:cNvSpPr>
          <p:nvPr>
            <p:ph type="ftr" sz="quarter" idx="11"/>
          </p:nvPr>
        </p:nvSpPr>
        <p:spPr/>
        <p:txBody>
          <a:bodyPr/>
          <a:lstStyle/>
          <a:p>
            <a:r>
              <a:rPr lang="en-US" dirty="0"/>
              <a:t>Preparing for remote Medicare Open Enrollment Toolkit</a:t>
            </a:r>
          </a:p>
        </p:txBody>
      </p:sp>
      <p:sp>
        <p:nvSpPr>
          <p:cNvPr id="5" name="Slide Number Placeholder 4"/>
          <p:cNvSpPr>
            <a:spLocks noGrp="1"/>
          </p:cNvSpPr>
          <p:nvPr>
            <p:ph type="sldNum" sz="quarter" idx="12"/>
          </p:nvPr>
        </p:nvSpPr>
        <p:spPr/>
        <p:txBody>
          <a:bodyPr/>
          <a:lstStyle/>
          <a:p>
            <a:fld id="{D098B11A-A959-4BE0-ABB9-B230455D25AB}" type="slidenum">
              <a:rPr lang="en-US" smtClean="0"/>
              <a:t>‹#›</a:t>
            </a:fld>
            <a:endParaRPr lang="en-US" dirty="0"/>
          </a:p>
        </p:txBody>
      </p:sp>
    </p:spTree>
    <p:extLst>
      <p:ext uri="{BB962C8B-B14F-4D97-AF65-F5344CB8AC3E}">
        <p14:creationId xmlns:p14="http://schemas.microsoft.com/office/powerpoint/2010/main" val="90375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332F7A-8CFB-469E-AE28-97051EF9C597}" type="datetime1">
              <a:rPr lang="en-US" smtClean="0"/>
              <a:t>9/8/2020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Preparing for remote Medicare Open Enrollment Toolkit</a:t>
            </a:r>
          </a:p>
        </p:txBody>
      </p:sp>
      <p:sp>
        <p:nvSpPr>
          <p:cNvPr id="9" name="Slide Number Placeholder 8"/>
          <p:cNvSpPr>
            <a:spLocks noGrp="1"/>
          </p:cNvSpPr>
          <p:nvPr>
            <p:ph type="sldNum" sz="quarter" idx="12"/>
          </p:nvPr>
        </p:nvSpPr>
        <p:spPr/>
        <p:txBody>
          <a:bodyPr/>
          <a:lstStyle/>
          <a:p>
            <a:fld id="{D098B11A-A959-4BE0-ABB9-B230455D25AB}" type="slidenum">
              <a:rPr lang="en-US" smtClean="0"/>
              <a:t>‹#›</a:t>
            </a:fld>
            <a:endParaRPr lang="en-US" dirty="0"/>
          </a:p>
        </p:txBody>
      </p:sp>
    </p:spTree>
    <p:extLst>
      <p:ext uri="{BB962C8B-B14F-4D97-AF65-F5344CB8AC3E}">
        <p14:creationId xmlns:p14="http://schemas.microsoft.com/office/powerpoint/2010/main" val="167301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F6C279-B6EE-4AF2-94CE-193B924682F4}" type="datetime1">
              <a:rPr lang="en-US" smtClean="0"/>
              <a:t>9/8/2020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Preparing for remote Medicare Open Enrollment Toolkit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98B11A-A959-4BE0-ABB9-B230455D25AB}" type="slidenum">
              <a:rPr lang="en-US" smtClean="0"/>
              <a:t>‹#›</a:t>
            </a:fld>
            <a:endParaRPr lang="en-US" dirty="0"/>
          </a:p>
        </p:txBody>
      </p:sp>
    </p:spTree>
    <p:extLst>
      <p:ext uri="{BB962C8B-B14F-4D97-AF65-F5344CB8AC3E}">
        <p14:creationId xmlns:p14="http://schemas.microsoft.com/office/powerpoint/2010/main" val="231776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FE1B68-B46B-4D72-A83D-0714B6696368}"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Preparing for remote Medicare Open Enrollment Toolkit</a:t>
            </a:r>
          </a:p>
        </p:txBody>
      </p:sp>
      <p:sp>
        <p:nvSpPr>
          <p:cNvPr id="7" name="Slide Number Placeholder 6"/>
          <p:cNvSpPr>
            <a:spLocks noGrp="1"/>
          </p:cNvSpPr>
          <p:nvPr>
            <p:ph type="sldNum" sz="quarter" idx="12"/>
          </p:nvPr>
        </p:nvSpPr>
        <p:spPr/>
        <p:txBody>
          <a:bodyPr/>
          <a:lstStyle/>
          <a:p>
            <a:fld id="{D098B11A-A959-4BE0-ABB9-B230455D25AB}" type="slidenum">
              <a:rPr lang="en-US" smtClean="0"/>
              <a:t>‹#›</a:t>
            </a:fld>
            <a:endParaRPr lang="en-US" dirty="0"/>
          </a:p>
        </p:txBody>
      </p:sp>
    </p:spTree>
    <p:extLst>
      <p:ext uri="{BB962C8B-B14F-4D97-AF65-F5344CB8AC3E}">
        <p14:creationId xmlns:p14="http://schemas.microsoft.com/office/powerpoint/2010/main" val="4616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183D8B-E676-45AA-B656-251AA9157226}" type="datetime1">
              <a:rPr lang="en-US" smtClean="0"/>
              <a:t>9/8/2020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Preparing for remote Medicare Open Enrollment Toolkit</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098B11A-A959-4BE0-ABB9-B230455D25A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263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7" r:id="rId15"/>
    <p:sldLayoutId id="2147483678" r:id="rId16"/>
    <p:sldLayoutId id="2147483679" r:id="rId17"/>
  </p:sldLayoutIdLst>
  <p:hf hdr="0" dt="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stocksky.com/" TargetMode="External"/><Relationship Id="rId2" Type="http://schemas.openxmlformats.org/officeDocument/2006/relationships/hyperlink" Target="http://www.freeimages.com/" TargetMode="External"/><Relationship Id="rId1" Type="http://schemas.openxmlformats.org/officeDocument/2006/relationships/slideLayout" Target="../slideLayouts/slideLayout2.xml"/><Relationship Id="rId6" Type="http://schemas.openxmlformats.org/officeDocument/2006/relationships/hyperlink" Target="https://pixabay.com/" TargetMode="External"/><Relationship Id="rId5" Type="http://schemas.openxmlformats.org/officeDocument/2006/relationships/hyperlink" Target="https://unsplash.com/" TargetMode="External"/><Relationship Id="rId4" Type="http://schemas.openxmlformats.org/officeDocument/2006/relationships/hyperlink" Target="http://www.blendimages.com/"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vitac.com/live-closed-caption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2EA4-0901-4C19-ABC0-53BEDADEB6F9}"/>
              </a:ext>
            </a:extLst>
          </p:cNvPr>
          <p:cNvSpPr>
            <a:spLocks noGrp="1"/>
          </p:cNvSpPr>
          <p:nvPr>
            <p:ph type="ctrTitle"/>
          </p:nvPr>
        </p:nvSpPr>
        <p:spPr/>
        <p:txBody>
          <a:bodyPr/>
          <a:lstStyle/>
          <a:p>
            <a:r>
              <a:rPr lang="en-US" dirty="0"/>
              <a:t>Virtual Event Production 201</a:t>
            </a:r>
          </a:p>
        </p:txBody>
      </p:sp>
      <p:sp>
        <p:nvSpPr>
          <p:cNvPr id="3" name="Subtitle 2">
            <a:extLst>
              <a:ext uri="{FF2B5EF4-FFF2-40B4-BE49-F238E27FC236}">
                <a16:creationId xmlns:a16="http://schemas.microsoft.com/office/drawing/2014/main" id="{9D358EB1-F658-4456-8B1E-247F92549547}"/>
              </a:ext>
            </a:extLst>
          </p:cNvPr>
          <p:cNvSpPr>
            <a:spLocks noGrp="1"/>
          </p:cNvSpPr>
          <p:nvPr>
            <p:ph type="subTitle" idx="1"/>
          </p:nvPr>
        </p:nvSpPr>
        <p:spPr>
          <a:xfrm>
            <a:off x="1100051" y="4455620"/>
            <a:ext cx="6372167" cy="1197036"/>
          </a:xfrm>
        </p:spPr>
        <p:txBody>
          <a:bodyPr/>
          <a:lstStyle/>
          <a:p>
            <a:pPr marL="0" marR="0" lvl="0" indent="0" algn="l" defTabSz="914400" rtl="0" eaLnBrk="1" fontAlgn="auto" latinLnBrk="0" hangingPunct="1">
              <a:lnSpc>
                <a:spcPct val="90000"/>
              </a:lnSpc>
              <a:spcBef>
                <a:spcPts val="1200"/>
              </a:spcBef>
              <a:spcAft>
                <a:spcPts val="200"/>
              </a:spcAft>
              <a:buClr>
                <a:srgbClr val="BF1E2D"/>
              </a:buClr>
              <a:buSzPct val="100000"/>
              <a:buFont typeface="Calibri" panose="020F0502020204030204" pitchFamily="34" charset="0"/>
              <a:buNone/>
              <a:tabLst/>
              <a:defRPr/>
            </a:pPr>
            <a:r>
              <a:rPr kumimoji="0" lang="en-US" sz="2400" b="0" i="0" u="none" strike="noStrike" kern="1200" cap="all" spc="200" normalizeH="0" baseline="0" noProof="0" dirty="0">
                <a:ln>
                  <a:noFill/>
                </a:ln>
                <a:solidFill>
                  <a:srgbClr val="075290"/>
                </a:solidFill>
                <a:effectLst/>
                <a:uLnTx/>
                <a:uFillTx/>
                <a:latin typeface="Verdana Pro Black"/>
                <a:ea typeface="+mn-ea"/>
                <a:cs typeface="+mn-cs"/>
              </a:rPr>
              <a:t>For Web-Based outreach or Web-Based Training</a:t>
            </a:r>
          </a:p>
        </p:txBody>
      </p:sp>
      <p:pic>
        <p:nvPicPr>
          <p:cNvPr id="6" name="Picture 5" descr="ACL logo">
            <a:extLst>
              <a:ext uri="{FF2B5EF4-FFF2-40B4-BE49-F238E27FC236}">
                <a16:creationId xmlns:a16="http://schemas.microsoft.com/office/drawing/2014/main" id="{59A4A627-7454-4349-A203-CD540C6A0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690" y="408381"/>
            <a:ext cx="2755629" cy="1138432"/>
          </a:xfrm>
          <a:prstGeom prst="rect">
            <a:avLst/>
          </a:prstGeom>
        </p:spPr>
      </p:pic>
      <p:pic>
        <p:nvPicPr>
          <p:cNvPr id="8" name="Picture 7" descr="SHIP Logo">
            <a:extLst>
              <a:ext uri="{FF2B5EF4-FFF2-40B4-BE49-F238E27FC236}">
                <a16:creationId xmlns:a16="http://schemas.microsoft.com/office/drawing/2014/main" id="{C14C0491-DFA3-492F-A10E-39D5A8B97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48" y="323631"/>
            <a:ext cx="2339505" cy="1223181"/>
          </a:xfrm>
          <a:prstGeom prst="rect">
            <a:avLst/>
          </a:prstGeom>
        </p:spPr>
      </p:pic>
      <p:pic>
        <p:nvPicPr>
          <p:cNvPr id="10" name="Picture 9" descr="SMP Logo">
            <a:extLst>
              <a:ext uri="{FF2B5EF4-FFF2-40B4-BE49-F238E27FC236}">
                <a16:creationId xmlns:a16="http://schemas.microsoft.com/office/drawing/2014/main" id="{7FA4C9E7-5B45-4C69-AFF2-36F4E7BF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682" y="323631"/>
            <a:ext cx="2079408" cy="1223181"/>
          </a:xfrm>
          <a:prstGeom prst="rect">
            <a:avLst/>
          </a:prstGeom>
        </p:spPr>
      </p:pic>
      <p:sp>
        <p:nvSpPr>
          <p:cNvPr id="4" name="Footer Placeholder 3">
            <a:extLst>
              <a:ext uri="{FF2B5EF4-FFF2-40B4-BE49-F238E27FC236}">
                <a16:creationId xmlns:a16="http://schemas.microsoft.com/office/drawing/2014/main" id="{D23BFA99-210D-4C2E-8538-BB555D67AD65}"/>
              </a:ext>
            </a:extLst>
          </p:cNvPr>
          <p:cNvSpPr>
            <a:spLocks noGrp="1"/>
          </p:cNvSpPr>
          <p:nvPr>
            <p:ph type="ftr" sz="quarter" idx="11"/>
          </p:nvPr>
        </p:nvSpPr>
        <p:spPr/>
        <p:txBody>
          <a:bodyPr/>
          <a:lstStyle/>
          <a:p>
            <a:r>
              <a:rPr lang="en-US" dirty="0"/>
              <a:t>Preparing for remote Medicare Open Enrollment Toolkit</a:t>
            </a:r>
          </a:p>
        </p:txBody>
      </p:sp>
      <p:sp>
        <p:nvSpPr>
          <p:cNvPr id="5" name="Slide Number Placeholder 4">
            <a:extLst>
              <a:ext uri="{FF2B5EF4-FFF2-40B4-BE49-F238E27FC236}">
                <a16:creationId xmlns:a16="http://schemas.microsoft.com/office/drawing/2014/main" id="{D9F78601-945F-45B3-8A55-2D7D42BBAB4E}"/>
              </a:ext>
            </a:extLst>
          </p:cNvPr>
          <p:cNvSpPr>
            <a:spLocks noGrp="1"/>
          </p:cNvSpPr>
          <p:nvPr>
            <p:ph type="sldNum" sz="quarter" idx="12"/>
          </p:nvPr>
        </p:nvSpPr>
        <p:spPr/>
        <p:txBody>
          <a:bodyPr/>
          <a:lstStyle/>
          <a:p>
            <a:fld id="{D098B11A-A959-4BE0-ABB9-B230455D25AB}" type="slidenum">
              <a:rPr lang="en-US" smtClean="0"/>
              <a:t>1</a:t>
            </a:fld>
            <a:endParaRPr lang="en-US" dirty="0"/>
          </a:p>
        </p:txBody>
      </p:sp>
    </p:spTree>
    <p:extLst>
      <p:ext uri="{BB962C8B-B14F-4D97-AF65-F5344CB8AC3E}">
        <p14:creationId xmlns:p14="http://schemas.microsoft.com/office/powerpoint/2010/main" val="268334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332325"/>
            <a:ext cx="8607552" cy="1161196"/>
          </a:xfrm>
        </p:spPr>
        <p:txBody>
          <a:bodyPr>
            <a:normAutofit fontScale="90000"/>
          </a:bodyPr>
          <a:lstStyle/>
          <a:p>
            <a:r>
              <a:rPr lang="en-US" b="1" dirty="0"/>
              <a:t>Obstacles and Suggestions</a:t>
            </a:r>
          </a:p>
        </p:txBody>
      </p:sp>
      <p:sp>
        <p:nvSpPr>
          <p:cNvPr id="4" name="Content Placeholder 2"/>
          <p:cNvSpPr>
            <a:spLocks noGrp="1"/>
          </p:cNvSpPr>
          <p:nvPr>
            <p:ph idx="1"/>
          </p:nvPr>
        </p:nvSpPr>
        <p:spPr>
          <a:xfrm>
            <a:off x="658368" y="1905001"/>
            <a:ext cx="11356848" cy="4245401"/>
          </a:xfrm>
        </p:spPr>
        <p:txBody>
          <a:bodyPr numCol="2">
            <a:noAutofit/>
          </a:bodyPr>
          <a:lstStyle/>
          <a:p>
            <a:pPr>
              <a:lnSpc>
                <a:spcPct val="120000"/>
              </a:lnSpc>
              <a:buFont typeface="Arial" panose="020B0604020202020204" pitchFamily="34" charset="0"/>
              <a:buChar char="•"/>
            </a:pPr>
            <a:r>
              <a:rPr lang="en-US" sz="2200" dirty="0"/>
              <a:t>Audio via web or phone, but always </a:t>
            </a:r>
            <a:br>
              <a:rPr lang="en-US" sz="2200" dirty="0"/>
            </a:br>
            <a:r>
              <a:rPr lang="en-US" sz="2200" dirty="0"/>
              <a:t>an issue for someone.</a:t>
            </a:r>
          </a:p>
          <a:p>
            <a:pPr>
              <a:lnSpc>
                <a:spcPct val="120000"/>
              </a:lnSpc>
              <a:buFont typeface="Arial" panose="020B0604020202020204" pitchFamily="34" charset="0"/>
              <a:buChar char="•"/>
            </a:pPr>
            <a:r>
              <a:rPr lang="en-US" sz="2200" dirty="0"/>
              <a:t>The scheduling interface can be difficult to understand and features </a:t>
            </a:r>
            <a:br>
              <a:rPr lang="en-US" sz="2200" dirty="0"/>
            </a:br>
            <a:r>
              <a:rPr lang="en-US" sz="2200" dirty="0"/>
              <a:t>are easy to miss. Suggest creating several test events prior to going live.</a:t>
            </a:r>
          </a:p>
          <a:p>
            <a:pPr>
              <a:lnSpc>
                <a:spcPct val="120000"/>
              </a:lnSpc>
              <a:buFont typeface="Arial" panose="020B0604020202020204" pitchFamily="34" charset="0"/>
              <a:buChar char="•"/>
            </a:pPr>
            <a:r>
              <a:rPr lang="en-US" sz="2200" dirty="0"/>
              <a:t>Test the speaker’s microphone, camera, and screen share prior to opening the event.</a:t>
            </a:r>
          </a:p>
          <a:p>
            <a:pPr>
              <a:lnSpc>
                <a:spcPct val="120000"/>
              </a:lnSpc>
              <a:buFont typeface="Arial" panose="020B0604020202020204" pitchFamily="34" charset="0"/>
              <a:buChar char="•"/>
            </a:pPr>
            <a:r>
              <a:rPr lang="en-US" sz="2200" dirty="0"/>
              <a:t>Chat and Question features can be difficult to manage.</a:t>
            </a:r>
          </a:p>
          <a:p>
            <a:pPr>
              <a:lnSpc>
                <a:spcPct val="120000"/>
              </a:lnSpc>
              <a:buFont typeface="Arial" panose="020B0604020202020204" pitchFamily="34" charset="0"/>
              <a:buChar char="•"/>
            </a:pPr>
            <a:r>
              <a:rPr lang="en-US" sz="2200" dirty="0"/>
              <a:t>Decide how questions will be taken (voice, chat, Q&amp;A) and who will manage them. If possible, have the host do this while the presenter concentrates on the presentation.</a:t>
            </a: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164" y="884544"/>
            <a:ext cx="2015352" cy="543145"/>
          </a:xfrm>
          <a:prstGeom prst="rect">
            <a:avLst/>
          </a:prstGeom>
        </p:spPr>
      </p:pic>
      <p:sp>
        <p:nvSpPr>
          <p:cNvPr id="6" name="Footer Placeholder 5">
            <a:extLst>
              <a:ext uri="{FF2B5EF4-FFF2-40B4-BE49-F238E27FC236}">
                <a16:creationId xmlns:a16="http://schemas.microsoft.com/office/drawing/2014/main" id="{1EFB38D2-4F7D-4BD7-85CF-79879942C3E2}"/>
              </a:ext>
            </a:extLst>
          </p:cNvPr>
          <p:cNvSpPr>
            <a:spLocks noGrp="1"/>
          </p:cNvSpPr>
          <p:nvPr>
            <p:ph type="ftr" sz="quarter" idx="11"/>
          </p:nvPr>
        </p:nvSpPr>
        <p:spPr/>
        <p:txBody>
          <a:bodyPr/>
          <a:lstStyle/>
          <a:p>
            <a:r>
              <a:rPr lang="en-US" dirty="0"/>
              <a:t>Preparing for remote Medicare Open Enrollment Toolkit</a:t>
            </a:r>
          </a:p>
        </p:txBody>
      </p:sp>
      <p:sp>
        <p:nvSpPr>
          <p:cNvPr id="9" name="Slide Number Placeholder 8">
            <a:extLst>
              <a:ext uri="{FF2B5EF4-FFF2-40B4-BE49-F238E27FC236}">
                <a16:creationId xmlns:a16="http://schemas.microsoft.com/office/drawing/2014/main" id="{ECA055C0-7204-49E2-ADE5-91BEC0ADD97C}"/>
              </a:ext>
            </a:extLst>
          </p:cNvPr>
          <p:cNvSpPr>
            <a:spLocks noGrp="1"/>
          </p:cNvSpPr>
          <p:nvPr>
            <p:ph type="sldNum" sz="quarter" idx="12"/>
          </p:nvPr>
        </p:nvSpPr>
        <p:spPr/>
        <p:txBody>
          <a:bodyPr/>
          <a:lstStyle/>
          <a:p>
            <a:fld id="{D098B11A-A959-4BE0-ABB9-B230455D25AB}" type="slidenum">
              <a:rPr lang="en-US" smtClean="0"/>
              <a:t>10</a:t>
            </a:fld>
            <a:endParaRPr lang="en-US" dirty="0"/>
          </a:p>
        </p:txBody>
      </p:sp>
    </p:spTree>
    <p:extLst>
      <p:ext uri="{BB962C8B-B14F-4D97-AF65-F5344CB8AC3E}">
        <p14:creationId xmlns:p14="http://schemas.microsoft.com/office/powerpoint/2010/main" val="26214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96C45-BB89-4A7A-BFC5-897F7EB03A1C}"/>
              </a:ext>
            </a:extLst>
          </p:cNvPr>
          <p:cNvSpPr>
            <a:spLocks noGrp="1"/>
          </p:cNvSpPr>
          <p:nvPr>
            <p:ph type="title"/>
          </p:nvPr>
        </p:nvSpPr>
        <p:spPr/>
        <p:txBody>
          <a:bodyPr>
            <a:normAutofit/>
          </a:bodyPr>
          <a:lstStyle/>
          <a:p>
            <a:r>
              <a:rPr lang="en-US" sz="4800" dirty="0"/>
              <a:t>GoToWebinar and GoToMeeting</a:t>
            </a:r>
          </a:p>
        </p:txBody>
      </p:sp>
      <p:sp>
        <p:nvSpPr>
          <p:cNvPr id="6" name="Text Placeholder 5">
            <a:extLst>
              <a:ext uri="{FF2B5EF4-FFF2-40B4-BE49-F238E27FC236}">
                <a16:creationId xmlns:a16="http://schemas.microsoft.com/office/drawing/2014/main" id="{2330D71A-C415-4326-B92C-DE7DDF6EC72F}"/>
              </a:ext>
            </a:extLst>
          </p:cNvPr>
          <p:cNvSpPr>
            <a:spLocks noGrp="1"/>
          </p:cNvSpPr>
          <p:nvPr>
            <p:ph type="body" idx="1"/>
          </p:nvPr>
        </p:nvSpPr>
        <p:spPr/>
        <p:txBody>
          <a:bodyPr>
            <a:normAutofit fontScale="92500" lnSpcReduction="10000"/>
          </a:bodyPr>
          <a:lstStyle/>
          <a:p>
            <a:endParaRPr lang="en-US" dirty="0"/>
          </a:p>
          <a:p>
            <a:r>
              <a:rPr lang="en-US" dirty="0"/>
              <a:t>Content provided by Age Options, Illinois Senior Medicare Patrol</a:t>
            </a:r>
          </a:p>
        </p:txBody>
      </p:sp>
      <p:sp>
        <p:nvSpPr>
          <p:cNvPr id="4" name="Footer Placeholder 3">
            <a:extLst>
              <a:ext uri="{FF2B5EF4-FFF2-40B4-BE49-F238E27FC236}">
                <a16:creationId xmlns:a16="http://schemas.microsoft.com/office/drawing/2014/main" id="{E90148E0-22ED-444D-8F5C-49B2FCD56CCE}"/>
              </a:ext>
            </a:extLst>
          </p:cNvPr>
          <p:cNvSpPr>
            <a:spLocks noGrp="1"/>
          </p:cNvSpPr>
          <p:nvPr>
            <p:ph type="ftr" sz="quarter" idx="11"/>
          </p:nvPr>
        </p:nvSpPr>
        <p:spPr/>
        <p:txBody>
          <a:bodyPr/>
          <a:lstStyle/>
          <a:p>
            <a:r>
              <a:rPr lang="en-US" dirty="0"/>
              <a:t>Preparing for remote Medicare Open Enrollment Toolkit</a:t>
            </a:r>
          </a:p>
        </p:txBody>
      </p:sp>
      <p:sp>
        <p:nvSpPr>
          <p:cNvPr id="7" name="Slide Number Placeholder 6">
            <a:extLst>
              <a:ext uri="{FF2B5EF4-FFF2-40B4-BE49-F238E27FC236}">
                <a16:creationId xmlns:a16="http://schemas.microsoft.com/office/drawing/2014/main" id="{08553EC8-380D-42DC-86DC-25FA9504CA39}"/>
              </a:ext>
            </a:extLst>
          </p:cNvPr>
          <p:cNvSpPr>
            <a:spLocks noGrp="1"/>
          </p:cNvSpPr>
          <p:nvPr>
            <p:ph type="sldNum" sz="quarter" idx="12"/>
          </p:nvPr>
        </p:nvSpPr>
        <p:spPr/>
        <p:txBody>
          <a:bodyPr/>
          <a:lstStyle/>
          <a:p>
            <a:fld id="{D098B11A-A959-4BE0-ABB9-B230455D25AB}" type="slidenum">
              <a:rPr lang="en-US" smtClean="0"/>
              <a:t>11</a:t>
            </a:fld>
            <a:endParaRPr lang="en-US" dirty="0"/>
          </a:p>
        </p:txBody>
      </p:sp>
    </p:spTree>
    <p:extLst>
      <p:ext uri="{BB962C8B-B14F-4D97-AF65-F5344CB8AC3E}">
        <p14:creationId xmlns:p14="http://schemas.microsoft.com/office/powerpoint/2010/main" val="225501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Current Uses</a:t>
            </a:r>
          </a:p>
        </p:txBody>
      </p:sp>
      <p:sp>
        <p:nvSpPr>
          <p:cNvPr id="4" name="Content Placeholder 3"/>
          <p:cNvSpPr>
            <a:spLocks noGrp="1"/>
          </p:cNvSpPr>
          <p:nvPr>
            <p:ph idx="1"/>
          </p:nvPr>
        </p:nvSpPr>
        <p:spPr/>
        <p:txBody>
          <a:bodyPr/>
          <a:lstStyle/>
          <a:p>
            <a:pPr>
              <a:spcBef>
                <a:spcPts val="450"/>
              </a:spcBef>
              <a:spcAft>
                <a:spcPts val="450"/>
              </a:spcAft>
            </a:pPr>
            <a:r>
              <a:rPr lang="en-US" dirty="0"/>
              <a:t>Quarterly partner meetings </a:t>
            </a:r>
          </a:p>
          <a:p>
            <a:pPr>
              <a:spcBef>
                <a:spcPts val="450"/>
              </a:spcBef>
              <a:spcAft>
                <a:spcPts val="450"/>
              </a:spcAft>
            </a:pPr>
            <a:r>
              <a:rPr lang="en-US" dirty="0"/>
              <a:t>Training for state partners and volunteers</a:t>
            </a:r>
          </a:p>
          <a:p>
            <a:pPr lvl="1">
              <a:spcBef>
                <a:spcPts val="450"/>
              </a:spcBef>
              <a:spcAft>
                <a:spcPts val="450"/>
              </a:spcAft>
            </a:pPr>
            <a:r>
              <a:rPr lang="en-US" dirty="0"/>
              <a:t>Data System Trainings</a:t>
            </a:r>
          </a:p>
          <a:p>
            <a:pPr lvl="1">
              <a:spcBef>
                <a:spcPts val="450"/>
              </a:spcBef>
              <a:spcAft>
                <a:spcPts val="450"/>
              </a:spcAft>
            </a:pPr>
            <a:r>
              <a:rPr lang="en-US" dirty="0"/>
              <a:t>Special Grant Info session</a:t>
            </a:r>
          </a:p>
          <a:p>
            <a:pPr lvl="1">
              <a:spcBef>
                <a:spcPts val="450"/>
              </a:spcBef>
              <a:spcAft>
                <a:spcPts val="450"/>
              </a:spcAft>
            </a:pPr>
            <a:r>
              <a:rPr lang="en-US" dirty="0"/>
              <a:t>Volunteer retention</a:t>
            </a:r>
          </a:p>
          <a:p>
            <a:pPr>
              <a:spcBef>
                <a:spcPts val="450"/>
              </a:spcBef>
              <a:spcAft>
                <a:spcPts val="450"/>
              </a:spcAft>
            </a:pPr>
            <a:r>
              <a:rPr lang="en-US" dirty="0"/>
              <a:t>Invitees: partners and volunteers</a:t>
            </a:r>
          </a:p>
        </p:txBody>
      </p:sp>
      <p:sp>
        <p:nvSpPr>
          <p:cNvPr id="6" name="Slide Number Placeholder 12">
            <a:extLst>
              <a:ext uri="{FF2B5EF4-FFF2-40B4-BE49-F238E27FC236}">
                <a16:creationId xmlns:a16="http://schemas.microsoft.com/office/drawing/2014/main" id="{D809260B-11F3-4287-9C31-95418D7F105A}"/>
              </a:ext>
            </a:extLst>
          </p:cNvPr>
          <p:cNvSpPr txBox="1">
            <a:spLocks/>
          </p:cNvSpPr>
          <p:nvPr/>
        </p:nvSpPr>
        <p:spPr>
          <a:xfrm>
            <a:off x="9500226" y="6356351"/>
            <a:ext cx="1033305" cy="501649"/>
          </a:xfrm>
          <a:prstGeom prst="rect">
            <a:avLst/>
          </a:prstGeom>
        </p:spPr>
        <p:txBody>
          <a:bodyPr vert="horz" lIns="88751" tIns="44375" rIns="88751" bIns="44375" rtlCol="0" anchor="ctr"/>
          <a:lstStyle>
            <a:defPPr>
              <a:defRPr lang="en-US"/>
            </a:defPPr>
            <a:lvl1pPr marL="0" algn="ctr" defTabSz="914400" rtl="0" eaLnBrk="1" latinLnBrk="0" hangingPunct="1">
              <a:defRPr sz="1553" b="1" i="0" kern="1200">
                <a:solidFill>
                  <a:srgbClr val="FFC000"/>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505"/>
            <a:fld id="{7407AE2B-5099-7E47-BBD9-B1DA69B8770E}" type="slidenum">
              <a:rPr lang="en-US">
                <a:solidFill>
                  <a:schemeClr val="bg1"/>
                </a:solidFill>
              </a:rPr>
              <a:pPr defTabSz="449505"/>
              <a:t>12</a:t>
            </a:fld>
            <a:endParaRPr lang="en-US" dirty="0">
              <a:solidFill>
                <a:schemeClr val="bg1"/>
              </a:solidFill>
            </a:endParaRPr>
          </a:p>
        </p:txBody>
      </p:sp>
      <p:sp>
        <p:nvSpPr>
          <p:cNvPr id="2" name="Footer Placeholder 1">
            <a:extLst>
              <a:ext uri="{FF2B5EF4-FFF2-40B4-BE49-F238E27FC236}">
                <a16:creationId xmlns:a16="http://schemas.microsoft.com/office/drawing/2014/main" id="{83492D6B-36CD-4189-AF41-59B7DBFA886B}"/>
              </a:ext>
            </a:extLst>
          </p:cNvPr>
          <p:cNvSpPr>
            <a:spLocks noGrp="1"/>
          </p:cNvSpPr>
          <p:nvPr>
            <p:ph type="ftr" sz="quarter" idx="11"/>
          </p:nvPr>
        </p:nvSpPr>
        <p:spPr/>
        <p:txBody>
          <a:bodyPr/>
          <a:lstStyle/>
          <a:p>
            <a:r>
              <a:rPr lang="en-US" dirty="0"/>
              <a:t>Preparing for remote Medicare Open Enrollment Toolkit</a:t>
            </a:r>
          </a:p>
        </p:txBody>
      </p:sp>
      <p:sp>
        <p:nvSpPr>
          <p:cNvPr id="3" name="Slide Number Placeholder 2">
            <a:extLst>
              <a:ext uri="{FF2B5EF4-FFF2-40B4-BE49-F238E27FC236}">
                <a16:creationId xmlns:a16="http://schemas.microsoft.com/office/drawing/2014/main" id="{DEF7AEEC-3955-462E-A8CA-F42274F15E63}"/>
              </a:ext>
            </a:extLst>
          </p:cNvPr>
          <p:cNvSpPr>
            <a:spLocks noGrp="1"/>
          </p:cNvSpPr>
          <p:nvPr>
            <p:ph type="sldNum" sz="quarter" idx="12"/>
          </p:nvPr>
        </p:nvSpPr>
        <p:spPr/>
        <p:txBody>
          <a:bodyPr/>
          <a:lstStyle/>
          <a:p>
            <a:fld id="{D098B11A-A959-4BE0-ABB9-B230455D25AB}" type="slidenum">
              <a:rPr lang="en-US" smtClean="0"/>
              <a:t>12</a:t>
            </a:fld>
            <a:endParaRPr lang="en-US" dirty="0"/>
          </a:p>
        </p:txBody>
      </p:sp>
    </p:spTree>
    <p:extLst>
      <p:ext uri="{BB962C8B-B14F-4D97-AF65-F5344CB8AC3E}">
        <p14:creationId xmlns:p14="http://schemas.microsoft.com/office/powerpoint/2010/main" val="14982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82757"/>
            <a:ext cx="10058400" cy="1044902"/>
          </a:xfrm>
        </p:spPr>
        <p:txBody>
          <a:bodyPr/>
          <a:lstStyle/>
          <a:p>
            <a:r>
              <a:rPr lang="en-US" dirty="0"/>
              <a:t>Setting up a Webinar</a:t>
            </a:r>
          </a:p>
        </p:txBody>
      </p:sp>
      <p:sp>
        <p:nvSpPr>
          <p:cNvPr id="3" name="Content Placeholder 2">
            <a:extLst>
              <a:ext uri="{FF2B5EF4-FFF2-40B4-BE49-F238E27FC236}">
                <a16:creationId xmlns:a16="http://schemas.microsoft.com/office/drawing/2014/main" id="{B68D42B7-4860-425B-8FA5-4469767765B4}"/>
              </a:ext>
            </a:extLst>
          </p:cNvPr>
          <p:cNvSpPr>
            <a:spLocks noGrp="1"/>
          </p:cNvSpPr>
          <p:nvPr>
            <p:ph idx="1"/>
          </p:nvPr>
        </p:nvSpPr>
        <p:spPr/>
        <p:txBody>
          <a:bodyPr/>
          <a:lstStyle/>
          <a:p>
            <a:endParaRPr lang="en-US" dirty="0"/>
          </a:p>
        </p:txBody>
      </p:sp>
      <p:pic>
        <p:nvPicPr>
          <p:cNvPr id="2" name="Picture 1"/>
          <p:cNvPicPr>
            <a:picLocks noChangeAspect="1"/>
          </p:cNvPicPr>
          <p:nvPr/>
        </p:nvPicPr>
        <p:blipFill>
          <a:blip r:embed="rId3"/>
          <a:stretch>
            <a:fillRect/>
          </a:stretch>
        </p:blipFill>
        <p:spPr>
          <a:xfrm>
            <a:off x="1036320" y="1671287"/>
            <a:ext cx="10318220" cy="4687825"/>
          </a:xfrm>
          <a:prstGeom prst="rect">
            <a:avLst/>
          </a:prstGeom>
        </p:spPr>
      </p:pic>
      <p:sp>
        <p:nvSpPr>
          <p:cNvPr id="5" name="Slide Number Placeholder 12">
            <a:extLst>
              <a:ext uri="{FF2B5EF4-FFF2-40B4-BE49-F238E27FC236}">
                <a16:creationId xmlns:a16="http://schemas.microsoft.com/office/drawing/2014/main" id="{45898458-C37A-48C3-B2A0-DF0A53810941}"/>
              </a:ext>
            </a:extLst>
          </p:cNvPr>
          <p:cNvSpPr txBox="1">
            <a:spLocks/>
          </p:cNvSpPr>
          <p:nvPr/>
        </p:nvSpPr>
        <p:spPr>
          <a:xfrm>
            <a:off x="10040470" y="6356351"/>
            <a:ext cx="627530" cy="501649"/>
          </a:xfrm>
          <a:prstGeom prst="rect">
            <a:avLst/>
          </a:prstGeom>
        </p:spPr>
        <p:txBody>
          <a:bodyPr vert="horz" lIns="88751" tIns="44375" rIns="88751" bIns="44375" rtlCol="0" anchor="ctr"/>
          <a:lstStyle>
            <a:defPPr>
              <a:defRPr lang="en-US"/>
            </a:defPPr>
            <a:lvl1pPr marL="0" algn="ctr" defTabSz="914400" rtl="0" eaLnBrk="1" latinLnBrk="0" hangingPunct="1">
              <a:defRPr sz="1553" b="1" i="0" kern="1200">
                <a:solidFill>
                  <a:srgbClr val="FFC000"/>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505"/>
            <a:fld id="{7407AE2B-5099-7E47-BBD9-B1DA69B8770E}" type="slidenum">
              <a:rPr lang="en-US">
                <a:solidFill>
                  <a:schemeClr val="bg1"/>
                </a:solidFill>
              </a:rPr>
              <a:pPr defTabSz="449505"/>
              <a:t>13</a:t>
            </a:fld>
            <a:endParaRPr lang="en-US" dirty="0">
              <a:solidFill>
                <a:schemeClr val="bg1"/>
              </a:solidFill>
            </a:endParaRPr>
          </a:p>
        </p:txBody>
      </p:sp>
      <p:sp>
        <p:nvSpPr>
          <p:cNvPr id="6" name="Footer Placeholder 5">
            <a:extLst>
              <a:ext uri="{FF2B5EF4-FFF2-40B4-BE49-F238E27FC236}">
                <a16:creationId xmlns:a16="http://schemas.microsoft.com/office/drawing/2014/main" id="{6D59AF45-79A5-49C4-BED9-784427046B5B}"/>
              </a:ext>
            </a:extLst>
          </p:cNvPr>
          <p:cNvSpPr>
            <a:spLocks noGrp="1"/>
          </p:cNvSpPr>
          <p:nvPr>
            <p:ph type="ftr" sz="quarter" idx="11"/>
          </p:nvPr>
        </p:nvSpPr>
        <p:spPr/>
        <p:txBody>
          <a:bodyPr/>
          <a:lstStyle/>
          <a:p>
            <a:r>
              <a:rPr lang="en-US" dirty="0"/>
              <a:t>Preparing for remote Medicare Open Enrollment Toolkit</a:t>
            </a:r>
          </a:p>
        </p:txBody>
      </p:sp>
      <p:sp>
        <p:nvSpPr>
          <p:cNvPr id="7" name="Slide Number Placeholder 6">
            <a:extLst>
              <a:ext uri="{FF2B5EF4-FFF2-40B4-BE49-F238E27FC236}">
                <a16:creationId xmlns:a16="http://schemas.microsoft.com/office/drawing/2014/main" id="{250BC3A4-AFC0-451D-BDA2-25E76B93D7AB}"/>
              </a:ext>
            </a:extLst>
          </p:cNvPr>
          <p:cNvSpPr>
            <a:spLocks noGrp="1"/>
          </p:cNvSpPr>
          <p:nvPr>
            <p:ph type="sldNum" sz="quarter" idx="12"/>
          </p:nvPr>
        </p:nvSpPr>
        <p:spPr/>
        <p:txBody>
          <a:bodyPr/>
          <a:lstStyle/>
          <a:p>
            <a:fld id="{D098B11A-A959-4BE0-ABB9-B230455D25AB}" type="slidenum">
              <a:rPr lang="en-US" smtClean="0"/>
              <a:t>13</a:t>
            </a:fld>
            <a:endParaRPr lang="en-US" dirty="0"/>
          </a:p>
        </p:txBody>
      </p:sp>
    </p:spTree>
    <p:extLst>
      <p:ext uri="{BB962C8B-B14F-4D97-AF65-F5344CB8AC3E}">
        <p14:creationId xmlns:p14="http://schemas.microsoft.com/office/powerpoint/2010/main" val="195787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096" y="188949"/>
            <a:ext cx="3678906" cy="1302500"/>
          </a:xfrm>
        </p:spPr>
        <p:txBody>
          <a:bodyPr>
            <a:normAutofit/>
          </a:bodyPr>
          <a:lstStyle/>
          <a:p>
            <a:r>
              <a:rPr lang="en-US" sz="4000" dirty="0"/>
              <a:t>Scheduling a Webinar</a:t>
            </a:r>
          </a:p>
        </p:txBody>
      </p:sp>
      <p:pic>
        <p:nvPicPr>
          <p:cNvPr id="4" name="Content Placeholder 3"/>
          <p:cNvPicPr>
            <a:picLocks noGrp="1" noChangeAspect="1"/>
          </p:cNvPicPr>
          <p:nvPr>
            <p:ph idx="1"/>
          </p:nvPr>
        </p:nvPicPr>
        <p:blipFill>
          <a:blip r:embed="rId3"/>
          <a:stretch>
            <a:fillRect/>
          </a:stretch>
        </p:blipFill>
        <p:spPr>
          <a:xfrm>
            <a:off x="0" y="33090"/>
            <a:ext cx="7016998" cy="6266981"/>
          </a:xfrm>
          <a:prstGeom prst="rect">
            <a:avLst/>
          </a:prstGeom>
        </p:spPr>
      </p:pic>
      <p:sp>
        <p:nvSpPr>
          <p:cNvPr id="5" name="Slide Number Placeholder 12">
            <a:extLst>
              <a:ext uri="{FF2B5EF4-FFF2-40B4-BE49-F238E27FC236}">
                <a16:creationId xmlns:a16="http://schemas.microsoft.com/office/drawing/2014/main" id="{26BD37C5-F719-4E7F-853F-CB8E0DD39C77}"/>
              </a:ext>
            </a:extLst>
          </p:cNvPr>
          <p:cNvSpPr txBox="1">
            <a:spLocks/>
          </p:cNvSpPr>
          <p:nvPr/>
        </p:nvSpPr>
        <p:spPr>
          <a:xfrm>
            <a:off x="9500226" y="6356351"/>
            <a:ext cx="1033305" cy="501649"/>
          </a:xfrm>
          <a:prstGeom prst="rect">
            <a:avLst/>
          </a:prstGeom>
        </p:spPr>
        <p:txBody>
          <a:bodyPr vert="horz" lIns="88751" tIns="44375" rIns="88751" bIns="44375" rtlCol="0" anchor="ctr"/>
          <a:lstStyle>
            <a:defPPr>
              <a:defRPr lang="en-US"/>
            </a:defPPr>
            <a:lvl1pPr marL="0" algn="ctr" defTabSz="914400" rtl="0" eaLnBrk="1" latinLnBrk="0" hangingPunct="1">
              <a:defRPr sz="1553" b="1" i="0" kern="1200">
                <a:solidFill>
                  <a:srgbClr val="FFC000"/>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505"/>
            <a:fld id="{7407AE2B-5099-7E47-BBD9-B1DA69B8770E}" type="slidenum">
              <a:rPr lang="en-US">
                <a:solidFill>
                  <a:schemeClr val="bg1"/>
                </a:solidFill>
              </a:rPr>
              <a:pPr defTabSz="449505"/>
              <a:t>14</a:t>
            </a:fld>
            <a:endParaRPr lang="en-US" dirty="0">
              <a:solidFill>
                <a:schemeClr val="bg1"/>
              </a:solidFill>
            </a:endParaRPr>
          </a:p>
        </p:txBody>
      </p:sp>
      <p:sp>
        <p:nvSpPr>
          <p:cNvPr id="3" name="Footer Placeholder 2">
            <a:extLst>
              <a:ext uri="{FF2B5EF4-FFF2-40B4-BE49-F238E27FC236}">
                <a16:creationId xmlns:a16="http://schemas.microsoft.com/office/drawing/2014/main" id="{75F7B121-F382-4605-8B52-1280506D91B6}"/>
              </a:ext>
            </a:extLst>
          </p:cNvPr>
          <p:cNvSpPr>
            <a:spLocks noGrp="1"/>
          </p:cNvSpPr>
          <p:nvPr>
            <p:ph type="ftr" sz="quarter" idx="11"/>
          </p:nvPr>
        </p:nvSpPr>
        <p:spPr/>
        <p:txBody>
          <a:bodyPr/>
          <a:lstStyle/>
          <a:p>
            <a:r>
              <a:rPr lang="en-US" dirty="0"/>
              <a:t>Preparing for remote Medicare Open Enrollment Toolkit</a:t>
            </a:r>
          </a:p>
        </p:txBody>
      </p:sp>
      <p:sp>
        <p:nvSpPr>
          <p:cNvPr id="6" name="Slide Number Placeholder 5">
            <a:extLst>
              <a:ext uri="{FF2B5EF4-FFF2-40B4-BE49-F238E27FC236}">
                <a16:creationId xmlns:a16="http://schemas.microsoft.com/office/drawing/2014/main" id="{3B714B63-A9E4-430D-98BB-204C7CD5A103}"/>
              </a:ext>
            </a:extLst>
          </p:cNvPr>
          <p:cNvSpPr>
            <a:spLocks noGrp="1"/>
          </p:cNvSpPr>
          <p:nvPr>
            <p:ph type="sldNum" sz="quarter" idx="12"/>
          </p:nvPr>
        </p:nvSpPr>
        <p:spPr/>
        <p:txBody>
          <a:bodyPr/>
          <a:lstStyle/>
          <a:p>
            <a:fld id="{D098B11A-A959-4BE0-ABB9-B230455D25AB}" type="slidenum">
              <a:rPr lang="en-US" smtClean="0"/>
              <a:t>14</a:t>
            </a:fld>
            <a:endParaRPr lang="en-US" dirty="0"/>
          </a:p>
        </p:txBody>
      </p:sp>
    </p:spTree>
    <p:extLst>
      <p:ext uri="{BB962C8B-B14F-4D97-AF65-F5344CB8AC3E}">
        <p14:creationId xmlns:p14="http://schemas.microsoft.com/office/powerpoint/2010/main" val="50213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344" y="286603"/>
            <a:ext cx="3778336" cy="1450757"/>
          </a:xfrm>
        </p:spPr>
        <p:txBody>
          <a:bodyPr>
            <a:normAutofit fontScale="90000"/>
          </a:bodyPr>
          <a:lstStyle/>
          <a:p>
            <a:r>
              <a:rPr lang="en-US" dirty="0"/>
              <a:t>Sending the Invitation</a:t>
            </a:r>
          </a:p>
        </p:txBody>
      </p:sp>
      <p:pic>
        <p:nvPicPr>
          <p:cNvPr id="4" name="Content Placeholder 3"/>
          <p:cNvPicPr>
            <a:picLocks noGrp="1" noChangeAspect="1"/>
          </p:cNvPicPr>
          <p:nvPr>
            <p:ph idx="1"/>
          </p:nvPr>
        </p:nvPicPr>
        <p:blipFill rotWithShape="1">
          <a:blip r:embed="rId3"/>
          <a:stretch/>
        </p:blipFill>
        <p:spPr>
          <a:xfrm>
            <a:off x="195309" y="180071"/>
            <a:ext cx="6720983" cy="6090892"/>
          </a:xfrm>
          <a:prstGeom prst="rect">
            <a:avLst/>
          </a:prstGeom>
        </p:spPr>
      </p:pic>
      <p:sp>
        <p:nvSpPr>
          <p:cNvPr id="5" name="Slide Number Placeholder 12">
            <a:extLst>
              <a:ext uri="{FF2B5EF4-FFF2-40B4-BE49-F238E27FC236}">
                <a16:creationId xmlns:a16="http://schemas.microsoft.com/office/drawing/2014/main" id="{D337DCC2-7FED-4FBF-9CD0-BE33E3687ED5}"/>
              </a:ext>
            </a:extLst>
          </p:cNvPr>
          <p:cNvSpPr txBox="1">
            <a:spLocks/>
          </p:cNvSpPr>
          <p:nvPr/>
        </p:nvSpPr>
        <p:spPr>
          <a:xfrm>
            <a:off x="9500226" y="6356351"/>
            <a:ext cx="1033305" cy="501649"/>
          </a:xfrm>
          <a:prstGeom prst="rect">
            <a:avLst/>
          </a:prstGeom>
        </p:spPr>
        <p:txBody>
          <a:bodyPr vert="horz" lIns="88751" tIns="44375" rIns="88751" bIns="44375" rtlCol="0" anchor="ctr"/>
          <a:lstStyle>
            <a:defPPr>
              <a:defRPr lang="en-US"/>
            </a:defPPr>
            <a:lvl1pPr marL="0" algn="ctr" defTabSz="914400" rtl="0" eaLnBrk="1" latinLnBrk="0" hangingPunct="1">
              <a:defRPr sz="1553" b="1" i="0" kern="1200">
                <a:solidFill>
                  <a:srgbClr val="FFC000"/>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505"/>
            <a:fld id="{7407AE2B-5099-7E47-BBD9-B1DA69B8770E}" type="slidenum">
              <a:rPr lang="en-US">
                <a:solidFill>
                  <a:schemeClr val="bg1"/>
                </a:solidFill>
              </a:rPr>
              <a:pPr defTabSz="449505"/>
              <a:t>15</a:t>
            </a:fld>
            <a:endParaRPr lang="en-US" dirty="0">
              <a:solidFill>
                <a:schemeClr val="bg1"/>
              </a:solidFill>
            </a:endParaRPr>
          </a:p>
        </p:txBody>
      </p:sp>
      <p:sp>
        <p:nvSpPr>
          <p:cNvPr id="3" name="Footer Placeholder 2">
            <a:extLst>
              <a:ext uri="{FF2B5EF4-FFF2-40B4-BE49-F238E27FC236}">
                <a16:creationId xmlns:a16="http://schemas.microsoft.com/office/drawing/2014/main" id="{1ACC684B-C7DA-4E3D-B646-687C3D4D9A1C}"/>
              </a:ext>
            </a:extLst>
          </p:cNvPr>
          <p:cNvSpPr>
            <a:spLocks noGrp="1"/>
          </p:cNvSpPr>
          <p:nvPr>
            <p:ph type="ftr" sz="quarter" idx="11"/>
          </p:nvPr>
        </p:nvSpPr>
        <p:spPr/>
        <p:txBody>
          <a:bodyPr/>
          <a:lstStyle/>
          <a:p>
            <a:r>
              <a:rPr lang="en-US" dirty="0"/>
              <a:t>Preparing for remote Medicare Open Enrollment Toolkit</a:t>
            </a:r>
          </a:p>
        </p:txBody>
      </p:sp>
      <p:sp>
        <p:nvSpPr>
          <p:cNvPr id="6" name="Slide Number Placeholder 5">
            <a:extLst>
              <a:ext uri="{FF2B5EF4-FFF2-40B4-BE49-F238E27FC236}">
                <a16:creationId xmlns:a16="http://schemas.microsoft.com/office/drawing/2014/main" id="{A7DC58D8-4A61-46AB-8B40-5F9592BA7889}"/>
              </a:ext>
            </a:extLst>
          </p:cNvPr>
          <p:cNvSpPr>
            <a:spLocks noGrp="1"/>
          </p:cNvSpPr>
          <p:nvPr>
            <p:ph type="sldNum" sz="quarter" idx="12"/>
          </p:nvPr>
        </p:nvSpPr>
        <p:spPr/>
        <p:txBody>
          <a:bodyPr/>
          <a:lstStyle/>
          <a:p>
            <a:fld id="{D098B11A-A959-4BE0-ABB9-B230455D25AB}" type="slidenum">
              <a:rPr lang="en-US" smtClean="0"/>
              <a:t>15</a:t>
            </a:fld>
            <a:endParaRPr lang="en-US" dirty="0"/>
          </a:p>
        </p:txBody>
      </p:sp>
    </p:spTree>
    <p:extLst>
      <p:ext uri="{BB962C8B-B14F-4D97-AF65-F5344CB8AC3E}">
        <p14:creationId xmlns:p14="http://schemas.microsoft.com/office/powerpoint/2010/main" val="1691363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Features</a:t>
            </a:r>
          </a:p>
        </p:txBody>
      </p:sp>
      <p:pic>
        <p:nvPicPr>
          <p:cNvPr id="6" name="Content Placeholder 5"/>
          <p:cNvPicPr>
            <a:picLocks noGrp="1" noChangeAspect="1"/>
          </p:cNvPicPr>
          <p:nvPr>
            <p:ph idx="1"/>
          </p:nvPr>
        </p:nvPicPr>
        <p:blipFill>
          <a:blip r:embed="rId3"/>
          <a:stretch>
            <a:fillRect/>
          </a:stretch>
        </p:blipFill>
        <p:spPr>
          <a:xfrm>
            <a:off x="1107232" y="2098777"/>
            <a:ext cx="9591328" cy="3689464"/>
          </a:xfrm>
          <a:prstGeom prst="rect">
            <a:avLst/>
          </a:prstGeom>
        </p:spPr>
      </p:pic>
      <p:sp>
        <p:nvSpPr>
          <p:cNvPr id="4" name="Slide Number Placeholder 12">
            <a:extLst>
              <a:ext uri="{FF2B5EF4-FFF2-40B4-BE49-F238E27FC236}">
                <a16:creationId xmlns:a16="http://schemas.microsoft.com/office/drawing/2014/main" id="{11066A44-6C75-4CF2-A9F0-A942BA633444}"/>
              </a:ext>
            </a:extLst>
          </p:cNvPr>
          <p:cNvSpPr txBox="1">
            <a:spLocks/>
          </p:cNvSpPr>
          <p:nvPr/>
        </p:nvSpPr>
        <p:spPr>
          <a:xfrm>
            <a:off x="9500226" y="6356351"/>
            <a:ext cx="1033305" cy="501649"/>
          </a:xfrm>
          <a:prstGeom prst="rect">
            <a:avLst/>
          </a:prstGeom>
        </p:spPr>
        <p:txBody>
          <a:bodyPr vert="horz" lIns="88751" tIns="44375" rIns="88751" bIns="44375" rtlCol="0" anchor="ctr"/>
          <a:lstStyle>
            <a:defPPr>
              <a:defRPr lang="en-US"/>
            </a:defPPr>
            <a:lvl1pPr marL="0" algn="ctr" defTabSz="914400" rtl="0" eaLnBrk="1" latinLnBrk="0" hangingPunct="1">
              <a:defRPr sz="1553" b="1" i="0" kern="1200">
                <a:solidFill>
                  <a:srgbClr val="FFC000"/>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505"/>
            <a:fld id="{7407AE2B-5099-7E47-BBD9-B1DA69B8770E}" type="slidenum">
              <a:rPr lang="en-US">
                <a:solidFill>
                  <a:schemeClr val="bg1"/>
                </a:solidFill>
              </a:rPr>
              <a:pPr defTabSz="449505"/>
              <a:t>16</a:t>
            </a:fld>
            <a:endParaRPr lang="en-US" dirty="0">
              <a:solidFill>
                <a:schemeClr val="bg1"/>
              </a:solidFill>
            </a:endParaRPr>
          </a:p>
        </p:txBody>
      </p:sp>
      <p:sp>
        <p:nvSpPr>
          <p:cNvPr id="3" name="Footer Placeholder 2">
            <a:extLst>
              <a:ext uri="{FF2B5EF4-FFF2-40B4-BE49-F238E27FC236}">
                <a16:creationId xmlns:a16="http://schemas.microsoft.com/office/drawing/2014/main" id="{7D5AA85D-20F2-4CB8-8EFA-3E99A0AD3827}"/>
              </a:ext>
            </a:extLst>
          </p:cNvPr>
          <p:cNvSpPr>
            <a:spLocks noGrp="1"/>
          </p:cNvSpPr>
          <p:nvPr>
            <p:ph type="ftr" sz="quarter" idx="11"/>
          </p:nvPr>
        </p:nvSpPr>
        <p:spPr/>
        <p:txBody>
          <a:bodyPr/>
          <a:lstStyle/>
          <a:p>
            <a:r>
              <a:rPr lang="en-US" dirty="0"/>
              <a:t>Preparing for remote Medicare Open Enrollment Toolkit</a:t>
            </a:r>
          </a:p>
        </p:txBody>
      </p:sp>
      <p:sp>
        <p:nvSpPr>
          <p:cNvPr id="5" name="Slide Number Placeholder 4">
            <a:extLst>
              <a:ext uri="{FF2B5EF4-FFF2-40B4-BE49-F238E27FC236}">
                <a16:creationId xmlns:a16="http://schemas.microsoft.com/office/drawing/2014/main" id="{E90E288B-B260-4556-AE44-AD66E727E7FA}"/>
              </a:ext>
            </a:extLst>
          </p:cNvPr>
          <p:cNvSpPr>
            <a:spLocks noGrp="1"/>
          </p:cNvSpPr>
          <p:nvPr>
            <p:ph type="sldNum" sz="quarter" idx="12"/>
          </p:nvPr>
        </p:nvSpPr>
        <p:spPr/>
        <p:txBody>
          <a:bodyPr/>
          <a:lstStyle/>
          <a:p>
            <a:fld id="{D098B11A-A959-4BE0-ABB9-B230455D25AB}" type="slidenum">
              <a:rPr lang="en-US" smtClean="0"/>
              <a:t>16</a:t>
            </a:fld>
            <a:endParaRPr lang="en-US" dirty="0"/>
          </a:p>
        </p:txBody>
      </p:sp>
    </p:spTree>
    <p:extLst>
      <p:ext uri="{BB962C8B-B14F-4D97-AF65-F5344CB8AC3E}">
        <p14:creationId xmlns:p14="http://schemas.microsoft.com/office/powerpoint/2010/main" val="367068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Dashboard</a:t>
            </a:r>
          </a:p>
        </p:txBody>
      </p:sp>
      <p:pic>
        <p:nvPicPr>
          <p:cNvPr id="6" name="Content Placeholder 5"/>
          <p:cNvPicPr>
            <a:picLocks noGrp="1" noChangeAspect="1"/>
          </p:cNvPicPr>
          <p:nvPr>
            <p:ph idx="1"/>
          </p:nvPr>
        </p:nvPicPr>
        <p:blipFill>
          <a:blip r:embed="rId3"/>
          <a:stretch>
            <a:fillRect/>
          </a:stretch>
        </p:blipFill>
        <p:spPr>
          <a:xfrm>
            <a:off x="5206462" y="286603"/>
            <a:ext cx="6296689" cy="5929682"/>
          </a:xfrm>
          <a:prstGeom prst="rect">
            <a:avLst/>
          </a:prstGeom>
        </p:spPr>
      </p:pic>
      <p:sp>
        <p:nvSpPr>
          <p:cNvPr id="4" name="Slide Number Placeholder 12">
            <a:extLst>
              <a:ext uri="{FF2B5EF4-FFF2-40B4-BE49-F238E27FC236}">
                <a16:creationId xmlns:a16="http://schemas.microsoft.com/office/drawing/2014/main" id="{7964AE98-88DD-4F9B-833C-0FABB38CF275}"/>
              </a:ext>
            </a:extLst>
          </p:cNvPr>
          <p:cNvSpPr txBox="1">
            <a:spLocks/>
          </p:cNvSpPr>
          <p:nvPr/>
        </p:nvSpPr>
        <p:spPr>
          <a:xfrm>
            <a:off x="9500226" y="6356351"/>
            <a:ext cx="1033305" cy="501649"/>
          </a:xfrm>
          <a:prstGeom prst="rect">
            <a:avLst/>
          </a:prstGeom>
        </p:spPr>
        <p:txBody>
          <a:bodyPr vert="horz" lIns="88751" tIns="44375" rIns="88751" bIns="44375" rtlCol="0" anchor="ctr"/>
          <a:lstStyle>
            <a:defPPr>
              <a:defRPr lang="en-US"/>
            </a:defPPr>
            <a:lvl1pPr marL="0" algn="ctr" defTabSz="914400" rtl="0" eaLnBrk="1" latinLnBrk="0" hangingPunct="1">
              <a:defRPr sz="1553" b="1" i="0" kern="1200">
                <a:solidFill>
                  <a:srgbClr val="FFC000"/>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505"/>
            <a:fld id="{7407AE2B-5099-7E47-BBD9-B1DA69B8770E}" type="slidenum">
              <a:rPr lang="en-US">
                <a:solidFill>
                  <a:schemeClr val="bg1"/>
                </a:solidFill>
              </a:rPr>
              <a:pPr defTabSz="449505"/>
              <a:t>17</a:t>
            </a:fld>
            <a:endParaRPr lang="en-US" dirty="0">
              <a:solidFill>
                <a:schemeClr val="bg1"/>
              </a:solidFill>
            </a:endParaRPr>
          </a:p>
        </p:txBody>
      </p:sp>
      <p:sp>
        <p:nvSpPr>
          <p:cNvPr id="3" name="Footer Placeholder 2">
            <a:extLst>
              <a:ext uri="{FF2B5EF4-FFF2-40B4-BE49-F238E27FC236}">
                <a16:creationId xmlns:a16="http://schemas.microsoft.com/office/drawing/2014/main" id="{7FAE688F-809B-4291-B1BF-27E5A41482D9}"/>
              </a:ext>
            </a:extLst>
          </p:cNvPr>
          <p:cNvSpPr>
            <a:spLocks noGrp="1"/>
          </p:cNvSpPr>
          <p:nvPr>
            <p:ph type="ftr" sz="quarter" idx="11"/>
          </p:nvPr>
        </p:nvSpPr>
        <p:spPr/>
        <p:txBody>
          <a:bodyPr/>
          <a:lstStyle/>
          <a:p>
            <a:r>
              <a:rPr lang="en-US" dirty="0"/>
              <a:t>Preparing for remote Medicare Open Enrollment Toolkit</a:t>
            </a:r>
          </a:p>
        </p:txBody>
      </p:sp>
      <p:sp>
        <p:nvSpPr>
          <p:cNvPr id="5" name="Slide Number Placeholder 4">
            <a:extLst>
              <a:ext uri="{FF2B5EF4-FFF2-40B4-BE49-F238E27FC236}">
                <a16:creationId xmlns:a16="http://schemas.microsoft.com/office/drawing/2014/main" id="{9486AE6B-32B3-487A-A20A-DBD5388C6441}"/>
              </a:ext>
            </a:extLst>
          </p:cNvPr>
          <p:cNvSpPr>
            <a:spLocks noGrp="1"/>
          </p:cNvSpPr>
          <p:nvPr>
            <p:ph type="sldNum" sz="quarter" idx="12"/>
          </p:nvPr>
        </p:nvSpPr>
        <p:spPr/>
        <p:txBody>
          <a:bodyPr/>
          <a:lstStyle/>
          <a:p>
            <a:fld id="{D098B11A-A959-4BE0-ABB9-B230455D25AB}" type="slidenum">
              <a:rPr lang="en-US" smtClean="0"/>
              <a:t>17</a:t>
            </a:fld>
            <a:endParaRPr lang="en-US" dirty="0"/>
          </a:p>
        </p:txBody>
      </p:sp>
    </p:spTree>
    <p:extLst>
      <p:ext uri="{BB962C8B-B14F-4D97-AF65-F5344CB8AC3E}">
        <p14:creationId xmlns:p14="http://schemas.microsoft.com/office/powerpoint/2010/main" val="213516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Features	</a:t>
            </a:r>
          </a:p>
        </p:txBody>
      </p:sp>
      <p:sp>
        <p:nvSpPr>
          <p:cNvPr id="3" name="Content Placeholder 2"/>
          <p:cNvSpPr>
            <a:spLocks noGrp="1"/>
          </p:cNvSpPr>
          <p:nvPr>
            <p:ph idx="1"/>
          </p:nvPr>
        </p:nvSpPr>
        <p:spPr/>
        <p:txBody>
          <a:bodyPr>
            <a:normAutofit/>
          </a:bodyPr>
          <a:lstStyle/>
          <a:p>
            <a:r>
              <a:rPr lang="en-US" dirty="0"/>
              <a:t>Video is automatically downloaded and can be shared to attendees.</a:t>
            </a:r>
          </a:p>
          <a:p>
            <a:r>
              <a:rPr lang="en-US" dirty="0"/>
              <a:t>Sharing your screen allows you to have PowerPoints, PDF, websites, etc. </a:t>
            </a:r>
          </a:p>
          <a:p>
            <a:r>
              <a:rPr lang="en-US" dirty="0"/>
              <a:t>Creating polls during webinar.</a:t>
            </a:r>
          </a:p>
          <a:p>
            <a:r>
              <a:rPr lang="en-US" dirty="0"/>
              <a:t>Easy to use.</a:t>
            </a:r>
          </a:p>
        </p:txBody>
      </p:sp>
      <p:sp>
        <p:nvSpPr>
          <p:cNvPr id="4" name="Slide Number Placeholder 12">
            <a:extLst>
              <a:ext uri="{FF2B5EF4-FFF2-40B4-BE49-F238E27FC236}">
                <a16:creationId xmlns:a16="http://schemas.microsoft.com/office/drawing/2014/main" id="{E87D3988-98E5-41D8-A151-4A9A707FF8D6}"/>
              </a:ext>
            </a:extLst>
          </p:cNvPr>
          <p:cNvSpPr txBox="1">
            <a:spLocks/>
          </p:cNvSpPr>
          <p:nvPr/>
        </p:nvSpPr>
        <p:spPr>
          <a:xfrm>
            <a:off x="9500226" y="6356351"/>
            <a:ext cx="1033305" cy="501649"/>
          </a:xfrm>
          <a:prstGeom prst="rect">
            <a:avLst/>
          </a:prstGeom>
        </p:spPr>
        <p:txBody>
          <a:bodyPr vert="horz" lIns="88751" tIns="44375" rIns="88751" bIns="44375" rtlCol="0" anchor="ctr"/>
          <a:lstStyle>
            <a:defPPr>
              <a:defRPr lang="en-US"/>
            </a:defPPr>
            <a:lvl1pPr marL="0" algn="ctr" defTabSz="914400" rtl="0" eaLnBrk="1" latinLnBrk="0" hangingPunct="1">
              <a:defRPr sz="1553" b="1" i="0" kern="1200">
                <a:solidFill>
                  <a:srgbClr val="FFC000"/>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505"/>
            <a:fld id="{7407AE2B-5099-7E47-BBD9-B1DA69B8770E}" type="slidenum">
              <a:rPr lang="en-US">
                <a:solidFill>
                  <a:schemeClr val="bg1"/>
                </a:solidFill>
              </a:rPr>
              <a:pPr defTabSz="449505"/>
              <a:t>18</a:t>
            </a:fld>
            <a:endParaRPr lang="en-US" dirty="0">
              <a:solidFill>
                <a:schemeClr val="bg1"/>
              </a:solidFill>
            </a:endParaRPr>
          </a:p>
        </p:txBody>
      </p:sp>
      <p:sp>
        <p:nvSpPr>
          <p:cNvPr id="5" name="Footer Placeholder 4">
            <a:extLst>
              <a:ext uri="{FF2B5EF4-FFF2-40B4-BE49-F238E27FC236}">
                <a16:creationId xmlns:a16="http://schemas.microsoft.com/office/drawing/2014/main" id="{41682B1E-99F2-470F-A6E7-52FE89E27DA2}"/>
              </a:ext>
            </a:extLst>
          </p:cNvPr>
          <p:cNvSpPr>
            <a:spLocks noGrp="1"/>
          </p:cNvSpPr>
          <p:nvPr>
            <p:ph type="ftr" sz="quarter" idx="11"/>
          </p:nvPr>
        </p:nvSpPr>
        <p:spPr/>
        <p:txBody>
          <a:bodyPr/>
          <a:lstStyle/>
          <a:p>
            <a:r>
              <a:rPr lang="en-US" dirty="0"/>
              <a:t>Preparing for remote Medicare Open Enrollment Toolkit</a:t>
            </a:r>
          </a:p>
        </p:txBody>
      </p:sp>
      <p:sp>
        <p:nvSpPr>
          <p:cNvPr id="6" name="Slide Number Placeholder 5">
            <a:extLst>
              <a:ext uri="{FF2B5EF4-FFF2-40B4-BE49-F238E27FC236}">
                <a16:creationId xmlns:a16="http://schemas.microsoft.com/office/drawing/2014/main" id="{31DADD19-6D91-4CB8-8672-BD695E5EA52D}"/>
              </a:ext>
            </a:extLst>
          </p:cNvPr>
          <p:cNvSpPr>
            <a:spLocks noGrp="1"/>
          </p:cNvSpPr>
          <p:nvPr>
            <p:ph type="sldNum" sz="quarter" idx="12"/>
          </p:nvPr>
        </p:nvSpPr>
        <p:spPr/>
        <p:txBody>
          <a:bodyPr/>
          <a:lstStyle/>
          <a:p>
            <a:fld id="{D098B11A-A959-4BE0-ABB9-B230455D25AB}" type="slidenum">
              <a:rPr lang="en-US" smtClean="0"/>
              <a:t>18</a:t>
            </a:fld>
            <a:endParaRPr lang="en-US" dirty="0"/>
          </a:p>
        </p:txBody>
      </p:sp>
    </p:spTree>
    <p:extLst>
      <p:ext uri="{BB962C8B-B14F-4D97-AF65-F5344CB8AC3E}">
        <p14:creationId xmlns:p14="http://schemas.microsoft.com/office/powerpoint/2010/main" val="245970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Skype for Business	</a:t>
            </a:r>
          </a:p>
        </p:txBody>
      </p:sp>
      <p:sp>
        <p:nvSpPr>
          <p:cNvPr id="3" name="Text Placeholder 2"/>
          <p:cNvSpPr>
            <a:spLocks noGrp="1"/>
          </p:cNvSpPr>
          <p:nvPr>
            <p:ph type="body" idx="1"/>
          </p:nvPr>
        </p:nvSpPr>
        <p:spPr/>
        <p:txBody>
          <a:bodyPr>
            <a:normAutofit fontScale="85000" lnSpcReduction="10000"/>
          </a:bodyPr>
          <a:lstStyle/>
          <a:p>
            <a:endParaRPr lang="en-US" dirty="0"/>
          </a:p>
          <a:p>
            <a:r>
              <a:rPr lang="en-US" dirty="0"/>
              <a:t>Content Provided by the Senior Medicare Patrol (SMP) for Georgia, Louisiana, and Mississippi</a:t>
            </a:r>
          </a:p>
        </p:txBody>
      </p:sp>
      <p:sp>
        <p:nvSpPr>
          <p:cNvPr id="4" name="Footer Placeholder 3">
            <a:extLst>
              <a:ext uri="{FF2B5EF4-FFF2-40B4-BE49-F238E27FC236}">
                <a16:creationId xmlns:a16="http://schemas.microsoft.com/office/drawing/2014/main" id="{3E3ECFE6-5107-498C-80C3-94E931E36E2C}"/>
              </a:ext>
            </a:extLst>
          </p:cNvPr>
          <p:cNvSpPr>
            <a:spLocks noGrp="1"/>
          </p:cNvSpPr>
          <p:nvPr>
            <p:ph type="ftr" sz="quarter" idx="11"/>
          </p:nvPr>
        </p:nvSpPr>
        <p:spPr/>
        <p:txBody>
          <a:bodyPr/>
          <a:lstStyle/>
          <a:p>
            <a:r>
              <a:rPr lang="en-US" dirty="0"/>
              <a:t>Preparing for remote Medicare Open Enrollment Toolkit</a:t>
            </a:r>
          </a:p>
        </p:txBody>
      </p:sp>
      <p:sp>
        <p:nvSpPr>
          <p:cNvPr id="5" name="Slide Number Placeholder 4">
            <a:extLst>
              <a:ext uri="{FF2B5EF4-FFF2-40B4-BE49-F238E27FC236}">
                <a16:creationId xmlns:a16="http://schemas.microsoft.com/office/drawing/2014/main" id="{746139A7-F909-4933-A94F-A5BBBBAF3EB5}"/>
              </a:ext>
            </a:extLst>
          </p:cNvPr>
          <p:cNvSpPr>
            <a:spLocks noGrp="1"/>
          </p:cNvSpPr>
          <p:nvPr>
            <p:ph type="sldNum" sz="quarter" idx="12"/>
          </p:nvPr>
        </p:nvSpPr>
        <p:spPr/>
        <p:txBody>
          <a:bodyPr/>
          <a:lstStyle/>
          <a:p>
            <a:fld id="{D098B11A-A959-4BE0-ABB9-B230455D25AB}"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ro"/>
              <a:ea typeface="+mn-ea"/>
              <a:cs typeface="+mn-cs"/>
            </a:endParaRPr>
          </a:p>
        </p:txBody>
      </p:sp>
      <p:sp>
        <p:nvSpPr>
          <p:cNvPr id="44" name="Rectangle 43">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1F6FBE2D-9B69-46C6-B3BE-B4BD5985B64F}"/>
              </a:ext>
            </a:extLst>
          </p:cNvPr>
          <p:cNvSpPr>
            <a:spLocks noGrp="1"/>
          </p:cNvSpPr>
          <p:nvPr>
            <p:ph type="title"/>
          </p:nvPr>
        </p:nvSpPr>
        <p:spPr>
          <a:xfrm>
            <a:off x="492370" y="516835"/>
            <a:ext cx="3084844" cy="2103875"/>
          </a:xfrm>
        </p:spPr>
        <p:txBody>
          <a:bodyPr vert="horz" lIns="91440" tIns="45720" rIns="91440" bIns="45720" rtlCol="0">
            <a:normAutofit/>
          </a:bodyPr>
          <a:lstStyle/>
          <a:p>
            <a:r>
              <a:rPr kumimoji="0" lang="en-US" altLang="en-US" sz="2500" b="0" i="0" u="none" strike="noStrike" kern="1200" spc="-50" normalizeH="0" baseline="0" dirty="0">
                <a:ln>
                  <a:noFill/>
                </a:ln>
                <a:solidFill>
                  <a:srgbClr val="FFFFFF"/>
                </a:solidFill>
                <a:effectLst/>
                <a:latin typeface="+mj-lt"/>
                <a:ea typeface="+mj-ea"/>
                <a:cs typeface="+mj-cs"/>
              </a:rPr>
              <a:t>Administration for Community Living, Office of Healthcare Information and Counseling</a:t>
            </a:r>
            <a:endParaRPr lang="en-US" sz="2500" kern="1200" spc="-50" baseline="0" dirty="0">
              <a:solidFill>
                <a:srgbClr val="FFFFFF"/>
              </a:solidFill>
              <a:latin typeface="+mj-lt"/>
              <a:ea typeface="+mj-ea"/>
              <a:cs typeface="+mj-cs"/>
            </a:endParaRPr>
          </a:p>
        </p:txBody>
      </p:sp>
      <p:sp>
        <p:nvSpPr>
          <p:cNvPr id="6" name="Rectangle 1">
            <a:extLst>
              <a:ext uri="{FF2B5EF4-FFF2-40B4-BE49-F238E27FC236}">
                <a16:creationId xmlns:a16="http://schemas.microsoft.com/office/drawing/2014/main" id="{5360EBC3-1049-4884-9A6B-43281172EC4A}"/>
              </a:ext>
            </a:extLst>
          </p:cNvPr>
          <p:cNvSpPr>
            <a:spLocks noGrp="1" noChangeArrowheads="1"/>
          </p:cNvSpPr>
          <p:nvPr>
            <p:ph type="body" sz="half" idx="4294967295"/>
          </p:nvPr>
        </p:nvSpPr>
        <p:spPr bwMode="auto">
          <a:xfrm>
            <a:off x="492371" y="2653800"/>
            <a:ext cx="3084844" cy="3335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fontScale="47500" lnSpcReduction="20000"/>
          </a:bodyPr>
          <a:lstStyle/>
          <a:p>
            <a:pPr marR="0" lvl="0" fontAlgn="base">
              <a:tabLst/>
            </a:pPr>
            <a:br>
              <a:rPr kumimoji="0" lang="en-US" altLang="en-US" sz="1500" b="0" i="0" u="none" strike="noStrike" normalizeH="0" dirty="0">
                <a:ln>
                  <a:noFill/>
                </a:ln>
                <a:solidFill>
                  <a:srgbClr val="FFFFFF"/>
                </a:solidFill>
                <a:effectLst/>
              </a:rPr>
            </a:br>
            <a:endParaRPr kumimoji="0" lang="en-US" altLang="en-US" sz="1500" b="0" i="0" u="none" strike="noStrike" normalizeH="0" dirty="0">
              <a:ln>
                <a:noFill/>
              </a:ln>
              <a:solidFill>
                <a:srgbClr val="FFFFFF"/>
              </a:solidFill>
              <a:effectLst/>
            </a:endParaRPr>
          </a:p>
          <a:p>
            <a:pPr marR="0" lvl="0" fontAlgn="base">
              <a:tabLst/>
            </a:pPr>
            <a:r>
              <a:rPr lang="en-US" sz="3200" dirty="0">
                <a:solidFill>
                  <a:srgbClr val="FFFFFF"/>
                </a:solidFill>
              </a:rPr>
              <a:t>Managing Through COVID-19 Workgroup</a:t>
            </a:r>
          </a:p>
          <a:p>
            <a:pPr rtl="0"/>
            <a:r>
              <a:rPr lang="en-US" sz="3200" b="0" i="0" u="none" strike="noStrike" kern="1200" baseline="0" dirty="0">
                <a:solidFill>
                  <a:srgbClr val="FFFFFF"/>
                </a:solidFill>
              </a:rPr>
              <a:t>Adapted from training produced  by the Senior Medicare Patrol (SMP) National Resource Center</a:t>
            </a:r>
          </a:p>
          <a:p>
            <a:pPr marR="0" lvl="0" fontAlgn="base">
              <a:tabLst/>
            </a:pPr>
            <a:endParaRPr lang="en-US" altLang="en-US" sz="3200" dirty="0">
              <a:solidFill>
                <a:srgbClr val="FFFFFF"/>
              </a:solidFill>
            </a:endParaRPr>
          </a:p>
          <a:p>
            <a:pPr marR="0" lvl="0" fontAlgn="base">
              <a:tabLst/>
            </a:pPr>
            <a:endParaRPr lang="en-US" altLang="en-US" sz="3200" dirty="0">
              <a:solidFill>
                <a:srgbClr val="FFFFFF"/>
              </a:solidFill>
            </a:endParaRPr>
          </a:p>
          <a:p>
            <a:pPr marR="0" lvl="0" fontAlgn="base">
              <a:tabLst/>
            </a:pPr>
            <a:endParaRPr lang="en-US" altLang="en-US" sz="3200" dirty="0">
              <a:solidFill>
                <a:srgbClr val="FFFFFF"/>
              </a:solidFill>
            </a:endParaRPr>
          </a:p>
          <a:p>
            <a:pPr marR="0" lvl="0" fontAlgn="base">
              <a:tabLst/>
            </a:pPr>
            <a:endParaRPr lang="en-US" altLang="en-US" sz="3200" dirty="0">
              <a:solidFill>
                <a:srgbClr val="FFFFFF"/>
              </a:solidFill>
            </a:endParaRPr>
          </a:p>
          <a:p>
            <a:pPr marR="0" lvl="0" fontAlgn="base">
              <a:tabLst/>
            </a:pPr>
            <a:r>
              <a:rPr kumimoji="0" lang="en-US" altLang="en-US" sz="3200" b="0" i="0" u="none" strike="noStrike" normalizeH="0" dirty="0">
                <a:ln>
                  <a:noFill/>
                </a:ln>
                <a:solidFill>
                  <a:srgbClr val="FFFFFF"/>
                </a:solidFill>
                <a:effectLst/>
              </a:rPr>
              <a:t> September 2020</a:t>
            </a:r>
          </a:p>
        </p:txBody>
      </p:sp>
      <p:sp>
        <p:nvSpPr>
          <p:cNvPr id="46" name="Rectangle 45">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Placeholder 11" descr="This is an image of the COVID-19 Coronavirus">
            <a:extLst>
              <a:ext uri="{FF2B5EF4-FFF2-40B4-BE49-F238E27FC236}">
                <a16:creationId xmlns:a16="http://schemas.microsoft.com/office/drawing/2014/main" id="{80054238-F9F9-47BE-8E29-8344CECB1BE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62" r="-1" b="1236"/>
          <a:stretch/>
        </p:blipFill>
        <p:spPr>
          <a:xfrm>
            <a:off x="4742017" y="640080"/>
            <a:ext cx="6798082" cy="5577840"/>
          </a:xfrm>
          <a:prstGeom prst="rect">
            <a:avLst/>
          </a:prstGeom>
        </p:spPr>
      </p:pic>
      <p:sp>
        <p:nvSpPr>
          <p:cNvPr id="2" name="Footer Placeholder 1">
            <a:extLst>
              <a:ext uri="{FF2B5EF4-FFF2-40B4-BE49-F238E27FC236}">
                <a16:creationId xmlns:a16="http://schemas.microsoft.com/office/drawing/2014/main" id="{7C3A25A0-1C32-4531-A190-182454F3FA3A}"/>
              </a:ext>
            </a:extLst>
          </p:cNvPr>
          <p:cNvSpPr>
            <a:spLocks noGrp="1"/>
          </p:cNvSpPr>
          <p:nvPr>
            <p:ph type="ftr" sz="quarter" idx="11"/>
          </p:nvPr>
        </p:nvSpPr>
        <p:spPr/>
        <p:txBody>
          <a:bodyPr/>
          <a:lstStyle/>
          <a:p>
            <a:r>
              <a:rPr lang="en-US" dirty="0"/>
              <a:t>Preparing for remote Medicare Open Enrollment Toolkit</a:t>
            </a:r>
          </a:p>
        </p:txBody>
      </p:sp>
      <p:sp>
        <p:nvSpPr>
          <p:cNvPr id="3" name="Slide Number Placeholder 2">
            <a:extLst>
              <a:ext uri="{FF2B5EF4-FFF2-40B4-BE49-F238E27FC236}">
                <a16:creationId xmlns:a16="http://schemas.microsoft.com/office/drawing/2014/main" id="{E9C8F32A-AF7C-4E4F-ADD4-257E48335DF6}"/>
              </a:ext>
            </a:extLst>
          </p:cNvPr>
          <p:cNvSpPr>
            <a:spLocks noGrp="1"/>
          </p:cNvSpPr>
          <p:nvPr>
            <p:ph type="sldNum" sz="quarter" idx="12"/>
          </p:nvPr>
        </p:nvSpPr>
        <p:spPr/>
        <p:txBody>
          <a:bodyPr/>
          <a:lstStyle/>
          <a:p>
            <a:fld id="{D098B11A-A959-4BE0-ABB9-B230455D25AB}" type="slidenum">
              <a:rPr lang="en-US" smtClean="0"/>
              <a:t>2</a:t>
            </a:fld>
            <a:endParaRPr lang="en-US" dirty="0"/>
          </a:p>
        </p:txBody>
      </p:sp>
    </p:spTree>
    <p:extLst>
      <p:ext uri="{BB962C8B-B14F-4D97-AF65-F5344CB8AC3E}">
        <p14:creationId xmlns:p14="http://schemas.microsoft.com/office/powerpoint/2010/main" val="2608691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5E3CD-3378-4319-A813-778FDCC9AC4B}"/>
              </a:ext>
            </a:extLst>
          </p:cNvPr>
          <p:cNvSpPr>
            <a:spLocks noGrp="1"/>
          </p:cNvSpPr>
          <p:nvPr>
            <p:ph idx="1"/>
          </p:nvPr>
        </p:nvSpPr>
        <p:spPr>
          <a:xfrm>
            <a:off x="963695" y="1736373"/>
            <a:ext cx="8229600" cy="4724400"/>
          </a:xfrm>
        </p:spPr>
        <p:txBody>
          <a:bodyPr>
            <a:normAutofit/>
          </a:bodyPr>
          <a:lstStyle/>
          <a:p>
            <a:endParaRPr lang="en-US" dirty="0"/>
          </a:p>
          <a:p>
            <a:r>
              <a:rPr lang="en-US" dirty="0"/>
              <a:t>Go To Meeting</a:t>
            </a:r>
          </a:p>
          <a:p>
            <a:pPr lvl="1"/>
            <a:r>
              <a:rPr lang="en-US" dirty="0"/>
              <a:t>Can be expensive</a:t>
            </a:r>
          </a:p>
          <a:p>
            <a:pPr lvl="1"/>
            <a:r>
              <a:rPr lang="en-US" dirty="0"/>
              <a:t>Supports 26 attendees</a:t>
            </a:r>
          </a:p>
          <a:p>
            <a:pPr lvl="1"/>
            <a:r>
              <a:rPr lang="en-US" dirty="0"/>
              <a:t>Go To Webinar support 1,000 (additional cost)</a:t>
            </a:r>
          </a:p>
          <a:p>
            <a:pPr lvl="1"/>
            <a:r>
              <a:rPr lang="en-US" dirty="0"/>
              <a:t>Attendees must download Go To client to attend meeting</a:t>
            </a:r>
          </a:p>
          <a:p>
            <a:pPr lvl="1"/>
            <a:r>
              <a:rPr lang="en-US" dirty="0"/>
              <a:t>No closed captioning options</a:t>
            </a:r>
          </a:p>
          <a:p>
            <a:r>
              <a:rPr lang="en-US" dirty="0"/>
              <a:t>Skype for Business</a:t>
            </a:r>
          </a:p>
          <a:p>
            <a:pPr lvl="1"/>
            <a:r>
              <a:rPr lang="en-US" dirty="0"/>
              <a:t>No costs</a:t>
            </a:r>
          </a:p>
          <a:p>
            <a:pPr lvl="1"/>
            <a:r>
              <a:rPr lang="en-US" dirty="0"/>
              <a:t>Supports 250 attendees</a:t>
            </a:r>
          </a:p>
          <a:p>
            <a:pPr lvl="1"/>
            <a:r>
              <a:rPr lang="en-US" dirty="0"/>
              <a:t>Attendees must download Skype client to attend meeting</a:t>
            </a:r>
          </a:p>
          <a:p>
            <a:pPr lvl="1"/>
            <a:r>
              <a:rPr lang="en-US" dirty="0"/>
              <a:t>Language can be selected along with closed captions</a:t>
            </a:r>
          </a:p>
          <a:p>
            <a:pPr lvl="3"/>
            <a:endParaRPr lang="en-US" dirty="0"/>
          </a:p>
          <a:p>
            <a:pPr lvl="2"/>
            <a:endParaRPr lang="en-US" dirty="0"/>
          </a:p>
          <a:p>
            <a:pPr lvl="2"/>
            <a:endParaRPr lang="en-US" dirty="0"/>
          </a:p>
          <a:p>
            <a:pPr marL="514350" lvl="1" indent="0">
              <a:buNone/>
            </a:pP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7D1809F2-DFC3-4277-BE46-EAE225AB2708}"/>
              </a:ext>
            </a:extLst>
          </p:cNvPr>
          <p:cNvSpPr>
            <a:spLocks noGrp="1"/>
          </p:cNvSpPr>
          <p:nvPr>
            <p:ph type="title"/>
          </p:nvPr>
        </p:nvSpPr>
        <p:spPr/>
        <p:txBody>
          <a:bodyPr/>
          <a:lstStyle/>
          <a:p>
            <a:r>
              <a:rPr lang="en-US" dirty="0"/>
              <a:t>Skype for Business vs Go To Meeting</a:t>
            </a:r>
          </a:p>
        </p:txBody>
      </p:sp>
      <p:sp>
        <p:nvSpPr>
          <p:cNvPr id="5" name="Footer Placeholder 4">
            <a:extLst>
              <a:ext uri="{FF2B5EF4-FFF2-40B4-BE49-F238E27FC236}">
                <a16:creationId xmlns:a16="http://schemas.microsoft.com/office/drawing/2014/main" id="{D4448EAB-A998-4AEE-BB19-6A6991E76F1F}"/>
              </a:ext>
            </a:extLst>
          </p:cNvPr>
          <p:cNvSpPr>
            <a:spLocks noGrp="1"/>
          </p:cNvSpPr>
          <p:nvPr>
            <p:ph type="ftr" sz="quarter" idx="11"/>
          </p:nvPr>
        </p:nvSpPr>
        <p:spPr/>
        <p:txBody>
          <a:bodyPr/>
          <a:lstStyle/>
          <a:p>
            <a:r>
              <a:rPr lang="en-US" dirty="0"/>
              <a:t>Preparing for remote Medicare Open Enrollment Toolkit</a:t>
            </a:r>
          </a:p>
        </p:txBody>
      </p:sp>
      <p:sp>
        <p:nvSpPr>
          <p:cNvPr id="4" name="Slide Number Placeholder 3">
            <a:extLst>
              <a:ext uri="{FF2B5EF4-FFF2-40B4-BE49-F238E27FC236}">
                <a16:creationId xmlns:a16="http://schemas.microsoft.com/office/drawing/2014/main" id="{E4CD43ED-417C-4073-A8C2-81FAAA7A4217}"/>
              </a:ext>
            </a:extLst>
          </p:cNvPr>
          <p:cNvSpPr>
            <a:spLocks noGrp="1"/>
          </p:cNvSpPr>
          <p:nvPr>
            <p:ph type="sldNum" sz="quarter" idx="12"/>
          </p:nvPr>
        </p:nvSpPr>
        <p:spPr/>
        <p:txBody>
          <a:bodyPr/>
          <a:lstStyle/>
          <a:p>
            <a:fld id="{D098B11A-A959-4BE0-ABB9-B230455D25AB}" type="slidenum">
              <a:rPr lang="en-US" smtClean="0"/>
              <a:t>20</a:t>
            </a:fld>
            <a:endParaRPr lang="en-US" dirty="0"/>
          </a:p>
        </p:txBody>
      </p:sp>
    </p:spTree>
    <p:extLst>
      <p:ext uri="{BB962C8B-B14F-4D97-AF65-F5344CB8AC3E}">
        <p14:creationId xmlns:p14="http://schemas.microsoft.com/office/powerpoint/2010/main" val="163768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5E3CD-3378-4319-A813-778FDCC9AC4B}"/>
              </a:ext>
            </a:extLst>
          </p:cNvPr>
          <p:cNvSpPr>
            <a:spLocks noGrp="1"/>
          </p:cNvSpPr>
          <p:nvPr>
            <p:ph idx="1"/>
          </p:nvPr>
        </p:nvSpPr>
        <p:spPr>
          <a:xfrm>
            <a:off x="1949116" y="1905000"/>
            <a:ext cx="1937084" cy="3665621"/>
          </a:xfrm>
        </p:spPr>
        <p:txBody>
          <a:bodyPr>
            <a:normAutofit/>
          </a:bodyPr>
          <a:lstStyle/>
          <a:p>
            <a:endParaRPr lang="en-US" dirty="0"/>
          </a:p>
          <a:p>
            <a:pPr marL="57150" indent="0">
              <a:buNone/>
            </a:pPr>
            <a:endParaRPr lang="en-US" dirty="0"/>
          </a:p>
          <a:p>
            <a:pPr lvl="3"/>
            <a:endParaRPr lang="en-US" dirty="0"/>
          </a:p>
          <a:p>
            <a:pPr lvl="2"/>
            <a:endParaRPr lang="en-US" dirty="0"/>
          </a:p>
          <a:p>
            <a:pPr lvl="2"/>
            <a:endParaRPr lang="en-US" dirty="0"/>
          </a:p>
          <a:p>
            <a:pPr marL="514350" lvl="1" indent="0">
              <a:buNone/>
            </a:pP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7D1809F2-DFC3-4277-BE46-EAE225AB2708}"/>
              </a:ext>
            </a:extLst>
          </p:cNvPr>
          <p:cNvSpPr>
            <a:spLocks noGrp="1"/>
          </p:cNvSpPr>
          <p:nvPr>
            <p:ph type="title"/>
          </p:nvPr>
        </p:nvSpPr>
        <p:spPr>
          <a:xfrm>
            <a:off x="7856959" y="312450"/>
            <a:ext cx="3249279" cy="1166035"/>
          </a:xfrm>
        </p:spPr>
        <p:txBody>
          <a:bodyPr>
            <a:normAutofit fontScale="90000"/>
          </a:bodyPr>
          <a:lstStyle/>
          <a:p>
            <a:r>
              <a:rPr lang="en-US" dirty="0"/>
              <a:t>Skype Invitation</a:t>
            </a:r>
          </a:p>
        </p:txBody>
      </p:sp>
      <p:pic>
        <p:nvPicPr>
          <p:cNvPr id="1026" name="Picture 7" descr="image006">
            <a:extLst>
              <a:ext uri="{FF2B5EF4-FFF2-40B4-BE49-F238E27FC236}">
                <a16:creationId xmlns:a16="http://schemas.microsoft.com/office/drawing/2014/main" id="{4873DCB8-379F-4F82-93B9-BF942FEAE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044" y="33090"/>
            <a:ext cx="5238592" cy="632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B5D03D98-1612-42E9-BD92-259F8B75D657}"/>
              </a:ext>
            </a:extLst>
          </p:cNvPr>
          <p:cNvSpPr>
            <a:spLocks noGrp="1"/>
          </p:cNvSpPr>
          <p:nvPr>
            <p:ph type="ftr" sz="quarter" idx="11"/>
          </p:nvPr>
        </p:nvSpPr>
        <p:spPr/>
        <p:txBody>
          <a:bodyPr/>
          <a:lstStyle/>
          <a:p>
            <a:r>
              <a:rPr lang="en-US" dirty="0"/>
              <a:t>Preparing for remote Medicare Open Enrollment Toolkit</a:t>
            </a:r>
          </a:p>
        </p:txBody>
      </p:sp>
      <p:sp>
        <p:nvSpPr>
          <p:cNvPr id="4" name="Slide Number Placeholder 3">
            <a:extLst>
              <a:ext uri="{FF2B5EF4-FFF2-40B4-BE49-F238E27FC236}">
                <a16:creationId xmlns:a16="http://schemas.microsoft.com/office/drawing/2014/main" id="{4A14E4A3-DF11-4472-8401-96D68C11C6D9}"/>
              </a:ext>
            </a:extLst>
          </p:cNvPr>
          <p:cNvSpPr>
            <a:spLocks noGrp="1"/>
          </p:cNvSpPr>
          <p:nvPr>
            <p:ph type="sldNum" sz="quarter" idx="12"/>
          </p:nvPr>
        </p:nvSpPr>
        <p:spPr/>
        <p:txBody>
          <a:bodyPr/>
          <a:lstStyle/>
          <a:p>
            <a:fld id="{D098B11A-A959-4BE0-ABB9-B230455D25AB}" type="slidenum">
              <a:rPr lang="en-US" smtClean="0"/>
              <a:t>21</a:t>
            </a:fld>
            <a:endParaRPr lang="en-US" dirty="0"/>
          </a:p>
        </p:txBody>
      </p:sp>
    </p:spTree>
    <p:extLst>
      <p:ext uri="{BB962C8B-B14F-4D97-AF65-F5344CB8AC3E}">
        <p14:creationId xmlns:p14="http://schemas.microsoft.com/office/powerpoint/2010/main" val="1615266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5E3CD-3378-4319-A813-778FDCC9AC4B}"/>
              </a:ext>
            </a:extLst>
          </p:cNvPr>
          <p:cNvSpPr>
            <a:spLocks noGrp="1"/>
          </p:cNvSpPr>
          <p:nvPr>
            <p:ph idx="1"/>
          </p:nvPr>
        </p:nvSpPr>
        <p:spPr>
          <a:xfrm>
            <a:off x="791592" y="1719510"/>
            <a:ext cx="8229600" cy="5105400"/>
          </a:xfrm>
        </p:spPr>
        <p:txBody>
          <a:bodyPr/>
          <a:lstStyle/>
          <a:p>
            <a:r>
              <a:rPr lang="en-US" dirty="0"/>
              <a:t>You can click on “Participants” to see a list of attendees or to “Invite More People”.</a:t>
            </a:r>
          </a:p>
          <a:p>
            <a:r>
              <a:rPr lang="en-US" dirty="0"/>
              <a:t>Clicking on the “Share Content” button allows you to Share your Desktop as well as “Show Stage” to see what the attendees will view.</a:t>
            </a:r>
          </a:p>
          <a:p>
            <a:r>
              <a:rPr lang="en-US" dirty="0"/>
              <a:t>“More” provides additional options like Polling.</a:t>
            </a:r>
          </a:p>
          <a:p>
            <a:endParaRPr lang="en-US" dirty="0"/>
          </a:p>
          <a:p>
            <a:pPr lvl="1">
              <a:buNone/>
            </a:pPr>
            <a:endParaRPr lang="en-US" sz="1400" b="1" dirty="0">
              <a:solidFill>
                <a:srgbClr val="FF0000"/>
              </a:solidFill>
            </a:endParaRPr>
          </a:p>
          <a:p>
            <a:pPr marL="514350" lvl="1" indent="0">
              <a:buNone/>
            </a:pPr>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D1809F2-DFC3-4277-BE46-EAE225AB2708}"/>
              </a:ext>
            </a:extLst>
          </p:cNvPr>
          <p:cNvSpPr>
            <a:spLocks noGrp="1"/>
          </p:cNvSpPr>
          <p:nvPr>
            <p:ph type="title"/>
          </p:nvPr>
        </p:nvSpPr>
        <p:spPr/>
        <p:txBody>
          <a:bodyPr/>
          <a:lstStyle/>
          <a:p>
            <a:r>
              <a:rPr lang="en-US" dirty="0"/>
              <a:t>Basics</a:t>
            </a:r>
          </a:p>
        </p:txBody>
      </p:sp>
      <p:pic>
        <p:nvPicPr>
          <p:cNvPr id="5" name="Picture 4"/>
          <p:cNvPicPr>
            <a:picLocks noChangeAspect="1"/>
          </p:cNvPicPr>
          <p:nvPr/>
        </p:nvPicPr>
        <p:blipFill>
          <a:blip r:embed="rId3"/>
          <a:stretch>
            <a:fillRect/>
          </a:stretch>
        </p:blipFill>
        <p:spPr>
          <a:xfrm>
            <a:off x="9091475" y="2314981"/>
            <a:ext cx="2628571" cy="3247619"/>
          </a:xfrm>
          <a:prstGeom prst="rect">
            <a:avLst/>
          </a:prstGeom>
        </p:spPr>
      </p:pic>
      <p:pic>
        <p:nvPicPr>
          <p:cNvPr id="6" name="Picture 5"/>
          <p:cNvPicPr>
            <a:picLocks noChangeAspect="1"/>
          </p:cNvPicPr>
          <p:nvPr/>
        </p:nvPicPr>
        <p:blipFill>
          <a:blip r:embed="rId4"/>
          <a:stretch>
            <a:fillRect/>
          </a:stretch>
        </p:blipFill>
        <p:spPr>
          <a:xfrm>
            <a:off x="2249405" y="4288592"/>
            <a:ext cx="2247571" cy="1454739"/>
          </a:xfrm>
          <a:prstGeom prst="rect">
            <a:avLst/>
          </a:prstGeom>
        </p:spPr>
      </p:pic>
      <p:pic>
        <p:nvPicPr>
          <p:cNvPr id="7" name="Picture 6"/>
          <p:cNvPicPr>
            <a:picLocks noChangeAspect="1"/>
          </p:cNvPicPr>
          <p:nvPr/>
        </p:nvPicPr>
        <p:blipFill>
          <a:blip r:embed="rId5"/>
          <a:stretch>
            <a:fillRect/>
          </a:stretch>
        </p:blipFill>
        <p:spPr>
          <a:xfrm>
            <a:off x="5024808" y="3883255"/>
            <a:ext cx="4066667" cy="2200000"/>
          </a:xfrm>
          <a:prstGeom prst="rect">
            <a:avLst/>
          </a:prstGeom>
        </p:spPr>
      </p:pic>
      <p:sp>
        <p:nvSpPr>
          <p:cNvPr id="11" name="Oval 10"/>
          <p:cNvSpPr/>
          <p:nvPr/>
        </p:nvSpPr>
        <p:spPr>
          <a:xfrm>
            <a:off x="9296400" y="5562600"/>
            <a:ext cx="685800" cy="60960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endParaRPr lang="en-US" dirty="0">
              <a:solidFill>
                <a:prstClr val="white"/>
              </a:solidFill>
              <a:latin typeface="Arial"/>
            </a:endParaRPr>
          </a:p>
        </p:txBody>
      </p:sp>
      <p:sp>
        <p:nvSpPr>
          <p:cNvPr id="8" name="Footer Placeholder 7">
            <a:extLst>
              <a:ext uri="{FF2B5EF4-FFF2-40B4-BE49-F238E27FC236}">
                <a16:creationId xmlns:a16="http://schemas.microsoft.com/office/drawing/2014/main" id="{F9CE8F4B-71EF-4EB5-80DC-5EE02EDFA8B5}"/>
              </a:ext>
            </a:extLst>
          </p:cNvPr>
          <p:cNvSpPr>
            <a:spLocks noGrp="1"/>
          </p:cNvSpPr>
          <p:nvPr>
            <p:ph type="ftr" sz="quarter" idx="11"/>
          </p:nvPr>
        </p:nvSpPr>
        <p:spPr/>
        <p:txBody>
          <a:bodyPr/>
          <a:lstStyle/>
          <a:p>
            <a:r>
              <a:rPr lang="en-US" dirty="0"/>
              <a:t>Preparing for remote Medicare Open Enrollment Toolkit</a:t>
            </a:r>
          </a:p>
        </p:txBody>
      </p:sp>
      <p:sp>
        <p:nvSpPr>
          <p:cNvPr id="4" name="Slide Number Placeholder 3">
            <a:extLst>
              <a:ext uri="{FF2B5EF4-FFF2-40B4-BE49-F238E27FC236}">
                <a16:creationId xmlns:a16="http://schemas.microsoft.com/office/drawing/2014/main" id="{5E120843-ADB7-45AD-8B0D-ADE4FC1D1521}"/>
              </a:ext>
            </a:extLst>
          </p:cNvPr>
          <p:cNvSpPr>
            <a:spLocks noGrp="1"/>
          </p:cNvSpPr>
          <p:nvPr>
            <p:ph type="sldNum" sz="quarter" idx="12"/>
          </p:nvPr>
        </p:nvSpPr>
        <p:spPr/>
        <p:txBody>
          <a:bodyPr/>
          <a:lstStyle/>
          <a:p>
            <a:fld id="{D098B11A-A959-4BE0-ABB9-B230455D25AB}" type="slidenum">
              <a:rPr lang="en-US" smtClean="0"/>
              <a:t>22</a:t>
            </a:fld>
            <a:endParaRPr lang="en-US" dirty="0"/>
          </a:p>
        </p:txBody>
      </p:sp>
    </p:spTree>
    <p:extLst>
      <p:ext uri="{BB962C8B-B14F-4D97-AF65-F5344CB8AC3E}">
        <p14:creationId xmlns:p14="http://schemas.microsoft.com/office/powerpoint/2010/main" val="1931420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5E3CD-3378-4319-A813-778FDCC9AC4B}"/>
              </a:ext>
            </a:extLst>
          </p:cNvPr>
          <p:cNvSpPr>
            <a:spLocks noGrp="1"/>
          </p:cNvSpPr>
          <p:nvPr>
            <p:ph idx="1"/>
          </p:nvPr>
        </p:nvSpPr>
        <p:spPr>
          <a:xfrm>
            <a:off x="1949116" y="846221"/>
            <a:ext cx="8229600" cy="4724400"/>
          </a:xfrm>
        </p:spPr>
        <p:txBody>
          <a:bodyPr>
            <a:normAutofit/>
          </a:bodyPr>
          <a:lstStyle/>
          <a:p>
            <a:endParaRPr lang="en-US" dirty="0"/>
          </a:p>
          <a:p>
            <a:pPr marL="57150" indent="0">
              <a:buNone/>
            </a:pPr>
            <a:endParaRPr lang="en-US" dirty="0"/>
          </a:p>
          <a:p>
            <a:pPr lvl="3"/>
            <a:endParaRPr lang="en-US" dirty="0"/>
          </a:p>
          <a:p>
            <a:pPr lvl="2"/>
            <a:endParaRPr lang="en-US" dirty="0"/>
          </a:p>
          <a:p>
            <a:pPr lvl="2"/>
            <a:endParaRPr lang="en-US" dirty="0"/>
          </a:p>
          <a:p>
            <a:pPr marL="514350" lvl="1" indent="0">
              <a:buNone/>
            </a:pP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7D1809F2-DFC3-4277-BE46-EAE225AB2708}"/>
              </a:ext>
            </a:extLst>
          </p:cNvPr>
          <p:cNvSpPr>
            <a:spLocks noGrp="1"/>
          </p:cNvSpPr>
          <p:nvPr>
            <p:ph type="title"/>
          </p:nvPr>
        </p:nvSpPr>
        <p:spPr/>
        <p:txBody>
          <a:bodyPr/>
          <a:lstStyle/>
          <a:p>
            <a:r>
              <a:rPr lang="en-US" dirty="0"/>
              <a:t>Polling</a:t>
            </a:r>
          </a:p>
        </p:txBody>
      </p:sp>
      <p:pic>
        <p:nvPicPr>
          <p:cNvPr id="5" name="Picture 4"/>
          <p:cNvPicPr>
            <a:picLocks noChangeAspect="1"/>
          </p:cNvPicPr>
          <p:nvPr/>
        </p:nvPicPr>
        <p:blipFill>
          <a:blip r:embed="rId3"/>
          <a:stretch>
            <a:fillRect/>
          </a:stretch>
        </p:blipFill>
        <p:spPr>
          <a:xfrm>
            <a:off x="4181658" y="135234"/>
            <a:ext cx="7030825" cy="6146374"/>
          </a:xfrm>
          <a:prstGeom prst="rect">
            <a:avLst/>
          </a:prstGeom>
        </p:spPr>
      </p:pic>
      <p:sp>
        <p:nvSpPr>
          <p:cNvPr id="6" name="Footer Placeholder 5">
            <a:extLst>
              <a:ext uri="{FF2B5EF4-FFF2-40B4-BE49-F238E27FC236}">
                <a16:creationId xmlns:a16="http://schemas.microsoft.com/office/drawing/2014/main" id="{C8819F81-C5C1-4B02-9F32-DF94690D390D}"/>
              </a:ext>
            </a:extLst>
          </p:cNvPr>
          <p:cNvSpPr>
            <a:spLocks noGrp="1"/>
          </p:cNvSpPr>
          <p:nvPr>
            <p:ph type="ftr" sz="quarter" idx="11"/>
          </p:nvPr>
        </p:nvSpPr>
        <p:spPr/>
        <p:txBody>
          <a:bodyPr/>
          <a:lstStyle/>
          <a:p>
            <a:r>
              <a:rPr lang="en-US" dirty="0"/>
              <a:t>Preparing for remote Medicare Open Enrollment Toolkit</a:t>
            </a:r>
          </a:p>
        </p:txBody>
      </p:sp>
      <p:sp>
        <p:nvSpPr>
          <p:cNvPr id="4" name="Slide Number Placeholder 3">
            <a:extLst>
              <a:ext uri="{FF2B5EF4-FFF2-40B4-BE49-F238E27FC236}">
                <a16:creationId xmlns:a16="http://schemas.microsoft.com/office/drawing/2014/main" id="{56D25A7F-9B0E-4748-A0F6-56AB36E5AA35}"/>
              </a:ext>
            </a:extLst>
          </p:cNvPr>
          <p:cNvSpPr>
            <a:spLocks noGrp="1"/>
          </p:cNvSpPr>
          <p:nvPr>
            <p:ph type="sldNum" sz="quarter" idx="12"/>
          </p:nvPr>
        </p:nvSpPr>
        <p:spPr/>
        <p:txBody>
          <a:bodyPr/>
          <a:lstStyle/>
          <a:p>
            <a:fld id="{D098B11A-A959-4BE0-ABB9-B230455D25AB}" type="slidenum">
              <a:rPr lang="en-US" smtClean="0"/>
              <a:t>23</a:t>
            </a:fld>
            <a:endParaRPr lang="en-US" dirty="0"/>
          </a:p>
        </p:txBody>
      </p:sp>
    </p:spTree>
    <p:extLst>
      <p:ext uri="{BB962C8B-B14F-4D97-AF65-F5344CB8AC3E}">
        <p14:creationId xmlns:p14="http://schemas.microsoft.com/office/powerpoint/2010/main" val="205136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5E3CD-3378-4319-A813-778FDCC9AC4B}"/>
              </a:ext>
            </a:extLst>
          </p:cNvPr>
          <p:cNvSpPr>
            <a:spLocks noGrp="1"/>
          </p:cNvSpPr>
          <p:nvPr>
            <p:ph idx="1"/>
          </p:nvPr>
        </p:nvSpPr>
        <p:spPr>
          <a:xfrm>
            <a:off x="914400" y="1752600"/>
            <a:ext cx="10781169" cy="5105400"/>
          </a:xfrm>
        </p:spPr>
        <p:txBody>
          <a:bodyPr/>
          <a:lstStyle/>
          <a:p>
            <a:r>
              <a:rPr lang="en-US" dirty="0"/>
              <a:t>If you initiate a meeting and you need to make someone else the presenter, you right click their name and specify them as the presenter. </a:t>
            </a:r>
          </a:p>
          <a:p>
            <a:endParaRPr lang="en-US" dirty="0"/>
          </a:p>
          <a:p>
            <a:endParaRPr lang="en-US" dirty="0"/>
          </a:p>
          <a:p>
            <a:endParaRPr lang="en-US" dirty="0"/>
          </a:p>
          <a:p>
            <a:endParaRPr lang="en-US" dirty="0"/>
          </a:p>
          <a:p>
            <a:r>
              <a:rPr lang="en-US" dirty="0"/>
              <a:t>When they are done presenting or you would like to present you must right click that user again and make that user an Attendee in the same location as above. </a:t>
            </a:r>
          </a:p>
          <a:p>
            <a:r>
              <a:rPr lang="en-US" dirty="0"/>
              <a:t>You can share files from the menu in the chat section or other items from the menu shown below (if you hover over each it will tell you what its function is).</a:t>
            </a:r>
          </a:p>
          <a:p>
            <a:pPr lvl="2"/>
            <a:endParaRPr lang="en-US" b="1" dirty="0"/>
          </a:p>
          <a:p>
            <a:pPr lvl="2">
              <a:buNone/>
            </a:pPr>
            <a:endParaRPr lang="en-US" dirty="0">
              <a:solidFill>
                <a:schemeClr val="tx1"/>
              </a:solidFill>
            </a:endParaRPr>
          </a:p>
          <a:p>
            <a:pPr lvl="1"/>
            <a:endParaRPr lang="en-US" sz="1400" b="1" dirty="0">
              <a:solidFill>
                <a:schemeClr val="tx1"/>
              </a:solidFill>
            </a:endParaRPr>
          </a:p>
          <a:p>
            <a:pPr lvl="1">
              <a:buNone/>
            </a:pPr>
            <a:endParaRPr lang="en-US" sz="1400" b="1" dirty="0">
              <a:solidFill>
                <a:srgbClr val="FF0000"/>
              </a:solidFill>
            </a:endParaRPr>
          </a:p>
          <a:p>
            <a:pPr marL="514350" lvl="1" indent="0">
              <a:buNone/>
            </a:pPr>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7D1809F2-DFC3-4277-BE46-EAE225AB2708}"/>
              </a:ext>
            </a:extLst>
          </p:cNvPr>
          <p:cNvSpPr>
            <a:spLocks noGrp="1"/>
          </p:cNvSpPr>
          <p:nvPr>
            <p:ph type="title"/>
          </p:nvPr>
        </p:nvSpPr>
        <p:spPr/>
        <p:txBody>
          <a:bodyPr/>
          <a:lstStyle/>
          <a:p>
            <a:r>
              <a:rPr lang="en-US" dirty="0"/>
              <a:t>Options</a:t>
            </a:r>
          </a:p>
        </p:txBody>
      </p:sp>
      <p:pic>
        <p:nvPicPr>
          <p:cNvPr id="5" name="Picture 4">
            <a:extLst>
              <a:ext uri="{FF2B5EF4-FFF2-40B4-BE49-F238E27FC236}">
                <a16:creationId xmlns:a16="http://schemas.microsoft.com/office/drawing/2014/main" id="{D3D015C8-B82B-48F9-B8F6-58372CECC3FF}"/>
              </a:ext>
            </a:extLst>
          </p:cNvPr>
          <p:cNvPicPr>
            <a:picLocks noChangeAspect="1"/>
          </p:cNvPicPr>
          <p:nvPr/>
        </p:nvPicPr>
        <p:blipFill>
          <a:blip r:embed="rId3"/>
          <a:stretch>
            <a:fillRect/>
          </a:stretch>
        </p:blipFill>
        <p:spPr>
          <a:xfrm>
            <a:off x="6261980" y="2652809"/>
            <a:ext cx="3019048" cy="1552381"/>
          </a:xfrm>
          <a:prstGeom prst="rect">
            <a:avLst/>
          </a:prstGeom>
        </p:spPr>
      </p:pic>
      <p:pic>
        <p:nvPicPr>
          <p:cNvPr id="6" name="Picture 5">
            <a:extLst>
              <a:ext uri="{FF2B5EF4-FFF2-40B4-BE49-F238E27FC236}">
                <a16:creationId xmlns:a16="http://schemas.microsoft.com/office/drawing/2014/main" id="{91D97404-B6C2-49A1-A0E6-2FD97371F512}"/>
              </a:ext>
            </a:extLst>
          </p:cNvPr>
          <p:cNvPicPr>
            <a:picLocks noChangeAspect="1"/>
          </p:cNvPicPr>
          <p:nvPr/>
        </p:nvPicPr>
        <p:blipFill>
          <a:blip r:embed="rId4"/>
          <a:stretch>
            <a:fillRect/>
          </a:stretch>
        </p:blipFill>
        <p:spPr>
          <a:xfrm>
            <a:off x="5274099" y="5666450"/>
            <a:ext cx="1704762" cy="523810"/>
          </a:xfrm>
          <a:prstGeom prst="rect">
            <a:avLst/>
          </a:prstGeom>
        </p:spPr>
      </p:pic>
      <p:sp>
        <p:nvSpPr>
          <p:cNvPr id="7" name="Footer Placeholder 6">
            <a:extLst>
              <a:ext uri="{FF2B5EF4-FFF2-40B4-BE49-F238E27FC236}">
                <a16:creationId xmlns:a16="http://schemas.microsoft.com/office/drawing/2014/main" id="{2CFF634E-6BE7-4D14-9BEC-F7A87345636C}"/>
              </a:ext>
            </a:extLst>
          </p:cNvPr>
          <p:cNvSpPr>
            <a:spLocks noGrp="1"/>
          </p:cNvSpPr>
          <p:nvPr>
            <p:ph type="ftr" sz="quarter" idx="11"/>
          </p:nvPr>
        </p:nvSpPr>
        <p:spPr/>
        <p:txBody>
          <a:bodyPr/>
          <a:lstStyle/>
          <a:p>
            <a:r>
              <a:rPr lang="en-US" dirty="0"/>
              <a:t>Preparing for remote Medicare Open Enrollment Toolkit</a:t>
            </a:r>
          </a:p>
        </p:txBody>
      </p:sp>
      <p:sp>
        <p:nvSpPr>
          <p:cNvPr id="4" name="Slide Number Placeholder 3">
            <a:extLst>
              <a:ext uri="{FF2B5EF4-FFF2-40B4-BE49-F238E27FC236}">
                <a16:creationId xmlns:a16="http://schemas.microsoft.com/office/drawing/2014/main" id="{CA91AC45-C65D-4703-AAE9-71BC73943CB5}"/>
              </a:ext>
            </a:extLst>
          </p:cNvPr>
          <p:cNvSpPr>
            <a:spLocks noGrp="1"/>
          </p:cNvSpPr>
          <p:nvPr>
            <p:ph type="sldNum" sz="quarter" idx="12"/>
          </p:nvPr>
        </p:nvSpPr>
        <p:spPr/>
        <p:txBody>
          <a:bodyPr/>
          <a:lstStyle/>
          <a:p>
            <a:fld id="{D098B11A-A959-4BE0-ABB9-B230455D25AB}" type="slidenum">
              <a:rPr lang="en-US" smtClean="0"/>
              <a:t>24</a:t>
            </a:fld>
            <a:endParaRPr lang="en-US" dirty="0"/>
          </a:p>
        </p:txBody>
      </p:sp>
    </p:spTree>
    <p:extLst>
      <p:ext uri="{BB962C8B-B14F-4D97-AF65-F5344CB8AC3E}">
        <p14:creationId xmlns:p14="http://schemas.microsoft.com/office/powerpoint/2010/main" val="1577468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5E3CD-3378-4319-A813-778FDCC9AC4B}"/>
              </a:ext>
            </a:extLst>
          </p:cNvPr>
          <p:cNvSpPr>
            <a:spLocks noGrp="1"/>
          </p:cNvSpPr>
          <p:nvPr>
            <p:ph idx="1"/>
          </p:nvPr>
        </p:nvSpPr>
        <p:spPr>
          <a:xfrm>
            <a:off x="1524000" y="1665303"/>
            <a:ext cx="4572000" cy="3048000"/>
          </a:xfrm>
        </p:spPr>
        <p:txBody>
          <a:bodyPr/>
          <a:lstStyle/>
          <a:p>
            <a:pPr marL="0" indent="0">
              <a:buNone/>
            </a:pPr>
            <a:endParaRPr lang="en-US" sz="1800" dirty="0">
              <a:solidFill>
                <a:schemeClr val="tx1"/>
              </a:solidFill>
            </a:endParaRPr>
          </a:p>
          <a:p>
            <a:r>
              <a:rPr lang="en-US" dirty="0"/>
              <a:t>Once you have shared content with the meeting participants there will be a red dot showing for them. They must click on this red dot and go to manage content seen below.</a:t>
            </a:r>
          </a:p>
          <a:p>
            <a:endParaRPr lang="en-US" sz="1800" dirty="0"/>
          </a:p>
          <a:p>
            <a:endParaRPr lang="en-US" dirty="0"/>
          </a:p>
        </p:txBody>
      </p:sp>
      <p:sp>
        <p:nvSpPr>
          <p:cNvPr id="3" name="Title 2">
            <a:extLst>
              <a:ext uri="{FF2B5EF4-FFF2-40B4-BE49-F238E27FC236}">
                <a16:creationId xmlns:a16="http://schemas.microsoft.com/office/drawing/2014/main" id="{7D1809F2-DFC3-4277-BE46-EAE225AB2708}"/>
              </a:ext>
            </a:extLst>
          </p:cNvPr>
          <p:cNvSpPr>
            <a:spLocks noGrp="1"/>
          </p:cNvSpPr>
          <p:nvPr>
            <p:ph type="title"/>
          </p:nvPr>
        </p:nvSpPr>
        <p:spPr/>
        <p:txBody>
          <a:bodyPr/>
          <a:lstStyle/>
          <a:p>
            <a:r>
              <a:rPr lang="en-US" dirty="0"/>
              <a:t>Other Options</a:t>
            </a:r>
          </a:p>
        </p:txBody>
      </p:sp>
      <p:pic>
        <p:nvPicPr>
          <p:cNvPr id="5" name="Picture 4">
            <a:extLst>
              <a:ext uri="{FF2B5EF4-FFF2-40B4-BE49-F238E27FC236}">
                <a16:creationId xmlns:a16="http://schemas.microsoft.com/office/drawing/2014/main" id="{BB527B06-35B0-497B-8C49-CC2E273F5834}"/>
              </a:ext>
            </a:extLst>
          </p:cNvPr>
          <p:cNvPicPr>
            <a:picLocks noChangeAspect="1"/>
          </p:cNvPicPr>
          <p:nvPr/>
        </p:nvPicPr>
        <p:blipFill>
          <a:blip r:embed="rId3"/>
          <a:stretch>
            <a:fillRect/>
          </a:stretch>
        </p:blipFill>
        <p:spPr>
          <a:xfrm>
            <a:off x="7010400" y="304801"/>
            <a:ext cx="3352800" cy="5454555"/>
          </a:xfrm>
          <a:prstGeom prst="rect">
            <a:avLst/>
          </a:prstGeom>
        </p:spPr>
      </p:pic>
      <p:sp>
        <p:nvSpPr>
          <p:cNvPr id="6" name="Footer Placeholder 5">
            <a:extLst>
              <a:ext uri="{FF2B5EF4-FFF2-40B4-BE49-F238E27FC236}">
                <a16:creationId xmlns:a16="http://schemas.microsoft.com/office/drawing/2014/main" id="{21D20D5C-0F92-4117-AF8F-BDF9391F0F45}"/>
              </a:ext>
            </a:extLst>
          </p:cNvPr>
          <p:cNvSpPr>
            <a:spLocks noGrp="1"/>
          </p:cNvSpPr>
          <p:nvPr>
            <p:ph type="ftr" sz="quarter" idx="11"/>
          </p:nvPr>
        </p:nvSpPr>
        <p:spPr/>
        <p:txBody>
          <a:bodyPr/>
          <a:lstStyle/>
          <a:p>
            <a:r>
              <a:rPr lang="en-US" dirty="0"/>
              <a:t>Preparing for remote Medicare Open Enrollment Toolkit</a:t>
            </a:r>
          </a:p>
        </p:txBody>
      </p:sp>
      <p:sp>
        <p:nvSpPr>
          <p:cNvPr id="4" name="Slide Number Placeholder 3">
            <a:extLst>
              <a:ext uri="{FF2B5EF4-FFF2-40B4-BE49-F238E27FC236}">
                <a16:creationId xmlns:a16="http://schemas.microsoft.com/office/drawing/2014/main" id="{360C43B0-A098-4C91-9165-51F98D9DB3E6}"/>
              </a:ext>
            </a:extLst>
          </p:cNvPr>
          <p:cNvSpPr>
            <a:spLocks noGrp="1"/>
          </p:cNvSpPr>
          <p:nvPr>
            <p:ph type="sldNum" sz="quarter" idx="12"/>
          </p:nvPr>
        </p:nvSpPr>
        <p:spPr/>
        <p:txBody>
          <a:bodyPr/>
          <a:lstStyle/>
          <a:p>
            <a:fld id="{D098B11A-A959-4BE0-ABB9-B230455D25AB}" type="slidenum">
              <a:rPr lang="en-US" smtClean="0"/>
              <a:t>25</a:t>
            </a:fld>
            <a:endParaRPr lang="en-US" dirty="0"/>
          </a:p>
        </p:txBody>
      </p:sp>
    </p:spTree>
    <p:extLst>
      <p:ext uri="{BB962C8B-B14F-4D97-AF65-F5344CB8AC3E}">
        <p14:creationId xmlns:p14="http://schemas.microsoft.com/office/powerpoint/2010/main" val="375107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5E3CD-3378-4319-A813-778FDCC9AC4B}"/>
              </a:ext>
            </a:extLst>
          </p:cNvPr>
          <p:cNvSpPr>
            <a:spLocks noGrp="1"/>
          </p:cNvSpPr>
          <p:nvPr>
            <p:ph idx="1"/>
          </p:nvPr>
        </p:nvSpPr>
        <p:spPr>
          <a:xfrm>
            <a:off x="1386396" y="2011532"/>
            <a:ext cx="3429000" cy="3989773"/>
          </a:xfrm>
        </p:spPr>
        <p:txBody>
          <a:bodyPr/>
          <a:lstStyle/>
          <a:p>
            <a:pPr marL="0" indent="0">
              <a:buNone/>
            </a:pPr>
            <a:r>
              <a:rPr lang="en-US" dirty="0"/>
              <a:t>Once you are in manage content you can download the shared file. From the web version it is the first image and from the client version it is the second image. </a:t>
            </a:r>
          </a:p>
          <a:p>
            <a:pPr marL="0" indent="0">
              <a:buNone/>
            </a:pPr>
            <a:endParaRPr lang="en-US" sz="1200" dirty="0"/>
          </a:p>
          <a:p>
            <a:endParaRPr lang="en-US" dirty="0"/>
          </a:p>
        </p:txBody>
      </p:sp>
      <p:sp>
        <p:nvSpPr>
          <p:cNvPr id="3" name="Title 2">
            <a:extLst>
              <a:ext uri="{FF2B5EF4-FFF2-40B4-BE49-F238E27FC236}">
                <a16:creationId xmlns:a16="http://schemas.microsoft.com/office/drawing/2014/main" id="{7D1809F2-DFC3-4277-BE46-EAE225AB2708}"/>
              </a:ext>
            </a:extLst>
          </p:cNvPr>
          <p:cNvSpPr>
            <a:spLocks noGrp="1"/>
          </p:cNvSpPr>
          <p:nvPr>
            <p:ph type="title"/>
          </p:nvPr>
        </p:nvSpPr>
        <p:spPr/>
        <p:txBody>
          <a:bodyPr/>
          <a:lstStyle/>
          <a:p>
            <a:r>
              <a:rPr lang="en-US" dirty="0"/>
              <a:t>Sharing Data</a:t>
            </a:r>
          </a:p>
        </p:txBody>
      </p:sp>
      <p:pic>
        <p:nvPicPr>
          <p:cNvPr id="5" name="Picture 4">
            <a:extLst>
              <a:ext uri="{FF2B5EF4-FFF2-40B4-BE49-F238E27FC236}">
                <a16:creationId xmlns:a16="http://schemas.microsoft.com/office/drawing/2014/main" id="{966095B2-1C35-4552-A651-20B2DC88DBD9}"/>
              </a:ext>
            </a:extLst>
          </p:cNvPr>
          <p:cNvPicPr>
            <a:picLocks noChangeAspect="1"/>
          </p:cNvPicPr>
          <p:nvPr/>
        </p:nvPicPr>
        <p:blipFill>
          <a:blip r:embed="rId3"/>
          <a:stretch>
            <a:fillRect/>
          </a:stretch>
        </p:blipFill>
        <p:spPr>
          <a:xfrm>
            <a:off x="5638800" y="389408"/>
            <a:ext cx="4866858" cy="2463178"/>
          </a:xfrm>
          <a:prstGeom prst="rect">
            <a:avLst/>
          </a:prstGeom>
        </p:spPr>
      </p:pic>
      <p:pic>
        <p:nvPicPr>
          <p:cNvPr id="6" name="Picture 5">
            <a:extLst>
              <a:ext uri="{FF2B5EF4-FFF2-40B4-BE49-F238E27FC236}">
                <a16:creationId xmlns:a16="http://schemas.microsoft.com/office/drawing/2014/main" id="{1A1CA6FC-F88B-4008-9CC9-9DE494EED258}"/>
              </a:ext>
            </a:extLst>
          </p:cNvPr>
          <p:cNvPicPr>
            <a:picLocks noChangeAspect="1"/>
          </p:cNvPicPr>
          <p:nvPr/>
        </p:nvPicPr>
        <p:blipFill>
          <a:blip r:embed="rId4"/>
          <a:stretch>
            <a:fillRect/>
          </a:stretch>
        </p:blipFill>
        <p:spPr>
          <a:xfrm>
            <a:off x="5638800" y="2839887"/>
            <a:ext cx="4892258" cy="3282147"/>
          </a:xfrm>
          <a:prstGeom prst="rect">
            <a:avLst/>
          </a:prstGeom>
        </p:spPr>
      </p:pic>
      <p:sp>
        <p:nvSpPr>
          <p:cNvPr id="7" name="Footer Placeholder 6">
            <a:extLst>
              <a:ext uri="{FF2B5EF4-FFF2-40B4-BE49-F238E27FC236}">
                <a16:creationId xmlns:a16="http://schemas.microsoft.com/office/drawing/2014/main" id="{D386D516-62A4-497C-8615-C37E0E5CAFF2}"/>
              </a:ext>
            </a:extLst>
          </p:cNvPr>
          <p:cNvSpPr>
            <a:spLocks noGrp="1"/>
          </p:cNvSpPr>
          <p:nvPr>
            <p:ph type="ftr" sz="quarter" idx="11"/>
          </p:nvPr>
        </p:nvSpPr>
        <p:spPr/>
        <p:txBody>
          <a:bodyPr/>
          <a:lstStyle/>
          <a:p>
            <a:r>
              <a:rPr lang="en-US" dirty="0"/>
              <a:t>Preparing for remote Medicare Open Enrollment Toolkit</a:t>
            </a:r>
          </a:p>
        </p:txBody>
      </p:sp>
      <p:sp>
        <p:nvSpPr>
          <p:cNvPr id="4" name="Slide Number Placeholder 3">
            <a:extLst>
              <a:ext uri="{FF2B5EF4-FFF2-40B4-BE49-F238E27FC236}">
                <a16:creationId xmlns:a16="http://schemas.microsoft.com/office/drawing/2014/main" id="{2EDD8582-F396-4E3D-8128-4DD5354620CC}"/>
              </a:ext>
            </a:extLst>
          </p:cNvPr>
          <p:cNvSpPr>
            <a:spLocks noGrp="1"/>
          </p:cNvSpPr>
          <p:nvPr>
            <p:ph type="sldNum" sz="quarter" idx="12"/>
          </p:nvPr>
        </p:nvSpPr>
        <p:spPr/>
        <p:txBody>
          <a:bodyPr/>
          <a:lstStyle/>
          <a:p>
            <a:fld id="{D098B11A-A959-4BE0-ABB9-B230455D25AB}" type="slidenum">
              <a:rPr lang="en-US" smtClean="0"/>
              <a:t>26</a:t>
            </a:fld>
            <a:endParaRPr lang="en-US" dirty="0"/>
          </a:p>
        </p:txBody>
      </p:sp>
    </p:spTree>
    <p:extLst>
      <p:ext uri="{BB962C8B-B14F-4D97-AF65-F5344CB8AC3E}">
        <p14:creationId xmlns:p14="http://schemas.microsoft.com/office/powerpoint/2010/main" val="841646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ReadyTalk</a:t>
            </a:r>
          </a:p>
        </p:txBody>
      </p:sp>
      <p:sp>
        <p:nvSpPr>
          <p:cNvPr id="3" name="Text Placeholder 2"/>
          <p:cNvSpPr>
            <a:spLocks noGrp="1"/>
          </p:cNvSpPr>
          <p:nvPr>
            <p:ph type="body" idx="1"/>
          </p:nvPr>
        </p:nvSpPr>
        <p:spPr/>
        <p:txBody>
          <a:bodyPr>
            <a:normAutofit fontScale="92500" lnSpcReduction="10000"/>
          </a:bodyPr>
          <a:lstStyle/>
          <a:p>
            <a:endParaRPr lang="en-US" dirty="0"/>
          </a:p>
          <a:p>
            <a:r>
              <a:rPr lang="en-US" dirty="0"/>
              <a:t>Content Provided by the Senior Medicare Patrol (SMP) for California</a:t>
            </a:r>
          </a:p>
        </p:txBody>
      </p:sp>
      <p:sp>
        <p:nvSpPr>
          <p:cNvPr id="4" name="Footer Placeholder 3">
            <a:extLst>
              <a:ext uri="{FF2B5EF4-FFF2-40B4-BE49-F238E27FC236}">
                <a16:creationId xmlns:a16="http://schemas.microsoft.com/office/drawing/2014/main" id="{3E3ECFE6-5107-498C-80C3-94E931E36E2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Verdana Pro"/>
                <a:ea typeface="+mn-ea"/>
                <a:cs typeface="+mn-cs"/>
              </a:rPr>
              <a:t>Preparing for remote Medicare Open Enrollment Toolkit</a:t>
            </a:r>
          </a:p>
        </p:txBody>
      </p:sp>
      <p:sp>
        <p:nvSpPr>
          <p:cNvPr id="5" name="Slide Number Placeholder 4">
            <a:extLst>
              <a:ext uri="{FF2B5EF4-FFF2-40B4-BE49-F238E27FC236}">
                <a16:creationId xmlns:a16="http://schemas.microsoft.com/office/drawing/2014/main" id="{746139A7-F909-4933-A94F-A5BBBBAF3E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98B11A-A959-4BE0-ABB9-B230455D25AB}" type="slidenum">
              <a:rPr kumimoji="0" lang="en-US" sz="1050" b="0" i="0" u="none" strike="noStrike" kern="1200" cap="none" spc="0" normalizeH="0" baseline="0" noProof="0" smtClean="0">
                <a:ln>
                  <a:noFill/>
                </a:ln>
                <a:solidFill>
                  <a:srgbClr val="FFFFFF"/>
                </a:solidFill>
                <a:effectLst/>
                <a:uLnTx/>
                <a:uFillTx/>
                <a:latin typeface="Verdana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none" spc="0" normalizeH="0" baseline="0" noProof="0" dirty="0">
              <a:ln>
                <a:noFill/>
              </a:ln>
              <a:solidFill>
                <a:srgbClr val="FFFFFF"/>
              </a:solidFill>
              <a:effectLst/>
              <a:uLnTx/>
              <a:uFillTx/>
              <a:latin typeface="Verdana Pro"/>
              <a:ea typeface="+mn-ea"/>
              <a:cs typeface="+mn-cs"/>
            </a:endParaRPr>
          </a:p>
        </p:txBody>
      </p:sp>
    </p:spTree>
    <p:extLst>
      <p:ext uri="{BB962C8B-B14F-4D97-AF65-F5344CB8AC3E}">
        <p14:creationId xmlns:p14="http://schemas.microsoft.com/office/powerpoint/2010/main" val="354686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EB02487-B248-46BF-9373-DA21E96992D1}"/>
              </a:ext>
            </a:extLst>
          </p:cNvPr>
          <p:cNvSpPr>
            <a:spLocks noGrp="1"/>
          </p:cNvSpPr>
          <p:nvPr>
            <p:ph type="title"/>
          </p:nvPr>
        </p:nvSpPr>
        <p:spPr>
          <a:xfrm>
            <a:off x="492370" y="605896"/>
            <a:ext cx="3084844" cy="5646208"/>
          </a:xfrm>
        </p:spPr>
        <p:txBody>
          <a:bodyPr anchor="ctr">
            <a:normAutofit/>
          </a:bodyPr>
          <a:lstStyle/>
          <a:p>
            <a:r>
              <a:rPr lang="en-US" sz="3600" b="1" dirty="0">
                <a:solidFill>
                  <a:srgbClr val="FFFFFF"/>
                </a:solidFill>
              </a:rPr>
              <a:t>History</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7DA7B29-A642-4012-AB3A-AFA827F3A6F5}"/>
              </a:ext>
            </a:extLst>
          </p:cNvPr>
          <p:cNvSpPr>
            <a:spLocks noGrp="1"/>
          </p:cNvSpPr>
          <p:nvPr>
            <p:ph idx="1"/>
          </p:nvPr>
        </p:nvSpPr>
        <p:spPr>
          <a:xfrm>
            <a:off x="4416552" y="605896"/>
            <a:ext cx="7379208" cy="5646208"/>
          </a:xfrm>
        </p:spPr>
        <p:txBody>
          <a:bodyPr anchor="ctr">
            <a:normAutofit/>
          </a:bodyPr>
          <a:lstStyle/>
          <a:p>
            <a:pPr>
              <a:spcBef>
                <a:spcPts val="900"/>
              </a:spcBef>
              <a:spcAft>
                <a:spcPts val="900"/>
              </a:spcAft>
            </a:pPr>
            <a:r>
              <a:rPr lang="en-US" b="1" dirty="0"/>
              <a:t>2010 – SMP Expansion Grant</a:t>
            </a:r>
          </a:p>
          <a:p>
            <a:pPr>
              <a:spcBef>
                <a:spcPts val="900"/>
              </a:spcBef>
              <a:spcAft>
                <a:spcPts val="900"/>
              </a:spcAft>
            </a:pPr>
            <a:r>
              <a:rPr lang="en-US" b="1" dirty="0"/>
              <a:t>Referral from California Association of Non-Profits</a:t>
            </a:r>
          </a:p>
          <a:p>
            <a:pPr>
              <a:spcBef>
                <a:spcPts val="900"/>
              </a:spcBef>
              <a:spcAft>
                <a:spcPts val="900"/>
              </a:spcAft>
            </a:pPr>
            <a:r>
              <a:rPr lang="en-US" b="1" dirty="0"/>
              <a:t>Reviewed other products; ease of use a priority</a:t>
            </a:r>
          </a:p>
          <a:p>
            <a:pPr>
              <a:spcBef>
                <a:spcPts val="900"/>
              </a:spcBef>
              <a:spcAft>
                <a:spcPts val="900"/>
              </a:spcAft>
            </a:pPr>
            <a:r>
              <a:rPr lang="en-US" b="1" dirty="0"/>
              <a:t>Plans based on line capacity, budget</a:t>
            </a:r>
          </a:p>
          <a:p>
            <a:pPr>
              <a:spcBef>
                <a:spcPts val="900"/>
              </a:spcBef>
              <a:spcAft>
                <a:spcPts val="900"/>
              </a:spcAft>
            </a:pPr>
            <a:r>
              <a:rPr lang="en-US" b="1" dirty="0"/>
              <a:t>Current plan – 150 lines max and $.04/minute phone charge</a:t>
            </a:r>
          </a:p>
          <a:p>
            <a:pPr marL="0" indent="0">
              <a:spcBef>
                <a:spcPts val="0"/>
              </a:spcBef>
              <a:spcAft>
                <a:spcPts val="450"/>
              </a:spcAft>
              <a:buNone/>
            </a:pPr>
            <a:endParaRPr lang="en-US" dirty="0"/>
          </a:p>
        </p:txBody>
      </p:sp>
      <p:sp>
        <p:nvSpPr>
          <p:cNvPr id="5" name="Footer Placeholder 4">
            <a:extLst>
              <a:ext uri="{FF2B5EF4-FFF2-40B4-BE49-F238E27FC236}">
                <a16:creationId xmlns:a16="http://schemas.microsoft.com/office/drawing/2014/main" id="{4FCF31E6-D61B-42CA-87F5-D7DDE7B797BC}"/>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dirty="0">
                <a:solidFill>
                  <a:schemeClr val="tx2"/>
                </a:solidFill>
              </a:rPr>
              <a:t>Preparing for remote Medicare Open Enrollment Toolkit</a:t>
            </a:r>
          </a:p>
        </p:txBody>
      </p:sp>
      <p:sp>
        <p:nvSpPr>
          <p:cNvPr id="4" name="Slide Number Placeholder 3">
            <a:extLst>
              <a:ext uri="{FF2B5EF4-FFF2-40B4-BE49-F238E27FC236}">
                <a16:creationId xmlns:a16="http://schemas.microsoft.com/office/drawing/2014/main" id="{65AE5451-E3A2-484C-A6AE-00A939B54023}"/>
              </a:ext>
            </a:extLst>
          </p:cNvPr>
          <p:cNvSpPr>
            <a:spLocks noGrp="1"/>
          </p:cNvSpPr>
          <p:nvPr>
            <p:ph type="sldNum" sz="quarter" idx="12"/>
          </p:nvPr>
        </p:nvSpPr>
        <p:spPr>
          <a:xfrm>
            <a:off x="10123055" y="6459785"/>
            <a:ext cx="1089428" cy="365125"/>
          </a:xfrm>
        </p:spPr>
        <p:txBody>
          <a:bodyPr>
            <a:normAutofit/>
          </a:bodyPr>
          <a:lstStyle/>
          <a:p>
            <a:pPr>
              <a:spcAft>
                <a:spcPts val="600"/>
              </a:spcAft>
            </a:pPr>
            <a:fld id="{D098B11A-A959-4BE0-ABB9-B230455D25AB}" type="slidenum">
              <a:rPr lang="en-US">
                <a:solidFill>
                  <a:schemeClr val="tx2"/>
                </a:solidFill>
              </a:rPr>
              <a:pPr>
                <a:spcAft>
                  <a:spcPts val="600"/>
                </a:spcAft>
              </a:pPr>
              <a:t>28</a:t>
            </a:fld>
            <a:endParaRPr lang="en-US" dirty="0">
              <a:solidFill>
                <a:schemeClr val="tx2"/>
              </a:solidFill>
            </a:endParaRPr>
          </a:p>
        </p:txBody>
      </p:sp>
    </p:spTree>
    <p:extLst>
      <p:ext uri="{BB962C8B-B14F-4D97-AF65-F5344CB8AC3E}">
        <p14:creationId xmlns:p14="http://schemas.microsoft.com/office/powerpoint/2010/main" val="2625232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EB02487-B248-46BF-9373-DA21E96992D1}"/>
              </a:ext>
            </a:extLst>
          </p:cNvPr>
          <p:cNvSpPr>
            <a:spLocks noGrp="1"/>
          </p:cNvSpPr>
          <p:nvPr>
            <p:ph type="title"/>
          </p:nvPr>
        </p:nvSpPr>
        <p:spPr>
          <a:xfrm>
            <a:off x="492370" y="605896"/>
            <a:ext cx="3084844" cy="5646208"/>
          </a:xfrm>
        </p:spPr>
        <p:txBody>
          <a:bodyPr anchor="ctr">
            <a:normAutofit/>
          </a:bodyPr>
          <a:lstStyle/>
          <a:p>
            <a:r>
              <a:rPr lang="en-US" sz="3600" b="1" dirty="0">
                <a:solidFill>
                  <a:srgbClr val="FFFFFF"/>
                </a:solidFill>
              </a:rPr>
              <a:t>Current Use</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7DA7B29-A642-4012-AB3A-AFA827F3A6F5}"/>
              </a:ext>
            </a:extLst>
          </p:cNvPr>
          <p:cNvSpPr>
            <a:spLocks noGrp="1"/>
          </p:cNvSpPr>
          <p:nvPr>
            <p:ph idx="1"/>
          </p:nvPr>
        </p:nvSpPr>
        <p:spPr>
          <a:xfrm>
            <a:off x="4742016" y="605896"/>
            <a:ext cx="6413663" cy="5646208"/>
          </a:xfrm>
        </p:spPr>
        <p:txBody>
          <a:bodyPr anchor="ctr">
            <a:normAutofit/>
          </a:bodyPr>
          <a:lstStyle/>
          <a:p>
            <a:pPr>
              <a:spcBef>
                <a:spcPts val="450"/>
              </a:spcBef>
              <a:spcAft>
                <a:spcPts val="450"/>
              </a:spcAft>
            </a:pPr>
            <a:r>
              <a:rPr lang="en-US" b="1" dirty="0"/>
              <a:t>Training for Remote Audiences</a:t>
            </a:r>
          </a:p>
          <a:p>
            <a:pPr>
              <a:spcBef>
                <a:spcPts val="450"/>
              </a:spcBef>
              <a:spcAft>
                <a:spcPts val="450"/>
              </a:spcAft>
            </a:pPr>
            <a:r>
              <a:rPr lang="en-US" b="1" dirty="0"/>
              <a:t>Monthly educational webinars w/guest speakers</a:t>
            </a:r>
          </a:p>
          <a:p>
            <a:pPr>
              <a:spcBef>
                <a:spcPts val="450"/>
              </a:spcBef>
              <a:spcAft>
                <a:spcPts val="450"/>
              </a:spcAft>
            </a:pPr>
            <a:r>
              <a:rPr lang="en-US" b="1" dirty="0"/>
              <a:t>Invitees: Partners and volunteers</a:t>
            </a:r>
          </a:p>
          <a:p>
            <a:pPr>
              <a:spcBef>
                <a:spcPts val="450"/>
              </a:spcBef>
              <a:spcAft>
                <a:spcPts val="450"/>
              </a:spcAft>
            </a:pPr>
            <a:r>
              <a:rPr lang="en-US" b="1" dirty="0"/>
              <a:t>An overview of Medicare fraud</a:t>
            </a:r>
          </a:p>
          <a:p>
            <a:pPr>
              <a:spcBef>
                <a:spcPts val="450"/>
              </a:spcBef>
              <a:spcAft>
                <a:spcPts val="450"/>
              </a:spcAft>
            </a:pPr>
            <a:r>
              <a:rPr lang="en-US" b="1" dirty="0"/>
              <a:t>Topics include:</a:t>
            </a:r>
          </a:p>
          <a:p>
            <a:pPr lvl="1">
              <a:spcBef>
                <a:spcPts val="450"/>
              </a:spcBef>
              <a:spcAft>
                <a:spcPts val="450"/>
              </a:spcAft>
            </a:pPr>
            <a:r>
              <a:rPr lang="en-US" b="1" dirty="0"/>
              <a:t>All aspects of Medicare</a:t>
            </a:r>
          </a:p>
          <a:p>
            <a:pPr lvl="1">
              <a:spcBef>
                <a:spcPts val="450"/>
              </a:spcBef>
              <a:spcAft>
                <a:spcPts val="450"/>
              </a:spcAft>
            </a:pPr>
            <a:r>
              <a:rPr lang="en-US" b="1" dirty="0"/>
              <a:t>Medi-Cal Fraud</a:t>
            </a:r>
          </a:p>
          <a:p>
            <a:pPr lvl="1">
              <a:spcBef>
                <a:spcPts val="450"/>
              </a:spcBef>
              <a:spcAft>
                <a:spcPts val="450"/>
              </a:spcAft>
            </a:pPr>
            <a:r>
              <a:rPr lang="en-US" b="1" dirty="0"/>
              <a:t>Consumer Protection</a:t>
            </a:r>
          </a:p>
          <a:p>
            <a:pPr lvl="1">
              <a:spcBef>
                <a:spcPts val="450"/>
              </a:spcBef>
              <a:spcAft>
                <a:spcPts val="450"/>
              </a:spcAft>
            </a:pPr>
            <a:r>
              <a:rPr lang="en-US" b="1" dirty="0"/>
              <a:t>LGBTIQ Cultural Competency</a:t>
            </a:r>
          </a:p>
          <a:p>
            <a:pPr lvl="1">
              <a:spcBef>
                <a:spcPts val="450"/>
              </a:spcBef>
              <a:spcAft>
                <a:spcPts val="450"/>
              </a:spcAft>
            </a:pPr>
            <a:r>
              <a:rPr lang="en-US" b="1" dirty="0"/>
              <a:t>Hispanic Outreach</a:t>
            </a:r>
          </a:p>
          <a:p>
            <a:pPr lvl="1">
              <a:spcBef>
                <a:spcPts val="450"/>
              </a:spcBef>
              <a:spcAft>
                <a:spcPts val="450"/>
              </a:spcAft>
            </a:pPr>
            <a:r>
              <a:rPr lang="en-US" b="1" dirty="0"/>
              <a:t>Medicare for Low-Income Beneficiaries</a:t>
            </a:r>
          </a:p>
        </p:txBody>
      </p:sp>
      <p:sp>
        <p:nvSpPr>
          <p:cNvPr id="5" name="Footer Placeholder 4">
            <a:extLst>
              <a:ext uri="{FF2B5EF4-FFF2-40B4-BE49-F238E27FC236}">
                <a16:creationId xmlns:a16="http://schemas.microsoft.com/office/drawing/2014/main" id="{0A3B47DA-071F-418C-8692-3160E0BFF562}"/>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dirty="0">
                <a:solidFill>
                  <a:schemeClr val="tx2"/>
                </a:solidFill>
              </a:rPr>
              <a:t>Preparing for remote Medicare Open Enrollment Toolkit</a:t>
            </a:r>
          </a:p>
        </p:txBody>
      </p:sp>
      <p:sp>
        <p:nvSpPr>
          <p:cNvPr id="4" name="Slide Number Placeholder 3">
            <a:extLst>
              <a:ext uri="{FF2B5EF4-FFF2-40B4-BE49-F238E27FC236}">
                <a16:creationId xmlns:a16="http://schemas.microsoft.com/office/drawing/2014/main" id="{2D142260-52EB-44B9-9BF2-E9DF411C9344}"/>
              </a:ext>
            </a:extLst>
          </p:cNvPr>
          <p:cNvSpPr>
            <a:spLocks noGrp="1"/>
          </p:cNvSpPr>
          <p:nvPr>
            <p:ph type="sldNum" sz="quarter" idx="12"/>
          </p:nvPr>
        </p:nvSpPr>
        <p:spPr>
          <a:xfrm>
            <a:off x="10123055" y="6459785"/>
            <a:ext cx="1089428" cy="365125"/>
          </a:xfrm>
        </p:spPr>
        <p:txBody>
          <a:bodyPr>
            <a:normAutofit/>
          </a:bodyPr>
          <a:lstStyle/>
          <a:p>
            <a:pPr>
              <a:spcAft>
                <a:spcPts val="600"/>
              </a:spcAft>
            </a:pPr>
            <a:fld id="{D098B11A-A959-4BE0-ABB9-B230455D25AB}" type="slidenum">
              <a:rPr lang="en-US">
                <a:solidFill>
                  <a:schemeClr val="tx2"/>
                </a:solidFill>
              </a:rPr>
              <a:pPr>
                <a:spcAft>
                  <a:spcPts val="600"/>
                </a:spcAft>
              </a:pPr>
              <a:t>29</a:t>
            </a:fld>
            <a:endParaRPr lang="en-US" dirty="0">
              <a:solidFill>
                <a:schemeClr val="tx2"/>
              </a:solidFill>
            </a:endParaRPr>
          </a:p>
        </p:txBody>
      </p:sp>
    </p:spTree>
    <p:extLst>
      <p:ext uri="{BB962C8B-B14F-4D97-AF65-F5344CB8AC3E}">
        <p14:creationId xmlns:p14="http://schemas.microsoft.com/office/powerpoint/2010/main" val="372768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49AA-9053-43F3-8BAB-117CE1E8B44F}"/>
              </a:ext>
            </a:extLst>
          </p:cNvPr>
          <p:cNvSpPr>
            <a:spLocks noGrp="1"/>
          </p:cNvSpPr>
          <p:nvPr>
            <p:ph type="title"/>
          </p:nvPr>
        </p:nvSpPr>
        <p:spPr/>
        <p:txBody>
          <a:bodyPr/>
          <a:lstStyle/>
          <a:p>
            <a:r>
              <a:rPr lang="en-US" dirty="0"/>
              <a:t>Platforms We Will Cover</a:t>
            </a:r>
          </a:p>
        </p:txBody>
      </p:sp>
      <p:graphicFrame>
        <p:nvGraphicFramePr>
          <p:cNvPr id="5" name="Content Placeholder 4">
            <a:extLst>
              <a:ext uri="{FF2B5EF4-FFF2-40B4-BE49-F238E27FC236}">
                <a16:creationId xmlns:a16="http://schemas.microsoft.com/office/drawing/2014/main" id="{CE1661E1-0341-490E-AD18-3E7B2FA6B127}"/>
              </a:ext>
            </a:extLst>
          </p:cNvPr>
          <p:cNvGraphicFramePr>
            <a:graphicFrameLocks noGrp="1"/>
          </p:cNvGraphicFramePr>
          <p:nvPr>
            <p:ph idx="1"/>
            <p:extLst>
              <p:ext uri="{D42A27DB-BD31-4B8C-83A1-F6EECF244321}">
                <p14:modId xmlns:p14="http://schemas.microsoft.com/office/powerpoint/2010/main" val="3946194621"/>
              </p:ext>
            </p:extLst>
          </p:nvPr>
        </p:nvGraphicFramePr>
        <p:xfrm>
          <a:off x="975360" y="1940429"/>
          <a:ext cx="10241280" cy="420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9306446B-86BA-4C6D-9BE4-35832EAFCAA0}"/>
              </a:ext>
            </a:extLst>
          </p:cNvPr>
          <p:cNvSpPr>
            <a:spLocks noGrp="1"/>
          </p:cNvSpPr>
          <p:nvPr>
            <p:ph type="ftr" sz="quarter" idx="11"/>
          </p:nvPr>
        </p:nvSpPr>
        <p:spPr/>
        <p:txBody>
          <a:bodyPr/>
          <a:lstStyle/>
          <a:p>
            <a:r>
              <a:rPr lang="en-US" dirty="0"/>
              <a:t>Preparing for remote Medicare Open Enrollment Toolkit</a:t>
            </a:r>
          </a:p>
        </p:txBody>
      </p:sp>
      <p:sp>
        <p:nvSpPr>
          <p:cNvPr id="4" name="Slide Number Placeholder 3">
            <a:extLst>
              <a:ext uri="{FF2B5EF4-FFF2-40B4-BE49-F238E27FC236}">
                <a16:creationId xmlns:a16="http://schemas.microsoft.com/office/drawing/2014/main" id="{22F3C623-0551-4E34-8AC8-D47ADA95623F}"/>
              </a:ext>
            </a:extLst>
          </p:cNvPr>
          <p:cNvSpPr>
            <a:spLocks noGrp="1"/>
          </p:cNvSpPr>
          <p:nvPr>
            <p:ph type="sldNum" sz="quarter" idx="12"/>
          </p:nvPr>
        </p:nvSpPr>
        <p:spPr/>
        <p:txBody>
          <a:bodyPr/>
          <a:lstStyle/>
          <a:p>
            <a:fld id="{D098B11A-A959-4BE0-ABB9-B230455D25AB}" type="slidenum">
              <a:rPr lang="en-US" smtClean="0"/>
              <a:t>3</a:t>
            </a:fld>
            <a:endParaRPr lang="en-US" dirty="0"/>
          </a:p>
        </p:txBody>
      </p:sp>
    </p:spTree>
    <p:extLst>
      <p:ext uri="{BB962C8B-B14F-4D97-AF65-F5344CB8AC3E}">
        <p14:creationId xmlns:p14="http://schemas.microsoft.com/office/powerpoint/2010/main" val="3914599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0D9F-D31F-4546-8BB4-31723EB4ADA9}"/>
              </a:ext>
            </a:extLst>
          </p:cNvPr>
          <p:cNvSpPr>
            <a:spLocks noGrp="1"/>
          </p:cNvSpPr>
          <p:nvPr>
            <p:ph type="title"/>
          </p:nvPr>
        </p:nvSpPr>
        <p:spPr>
          <a:xfrm>
            <a:off x="1097280" y="286603"/>
            <a:ext cx="10058400" cy="1450757"/>
          </a:xfrm>
        </p:spPr>
        <p:txBody>
          <a:bodyPr>
            <a:normAutofit/>
          </a:bodyPr>
          <a:lstStyle/>
          <a:p>
            <a:r>
              <a:rPr lang="en-US" b="1" dirty="0"/>
              <a:t>Pre-Webinar</a:t>
            </a:r>
          </a:p>
        </p:txBody>
      </p:sp>
      <p:sp>
        <p:nvSpPr>
          <p:cNvPr id="3" name="Content Placeholder 2">
            <a:extLst>
              <a:ext uri="{FF2B5EF4-FFF2-40B4-BE49-F238E27FC236}">
                <a16:creationId xmlns:a16="http://schemas.microsoft.com/office/drawing/2014/main" id="{AB4EFF89-0772-465C-9F37-83D6B51D9D62}"/>
              </a:ext>
            </a:extLst>
          </p:cNvPr>
          <p:cNvSpPr>
            <a:spLocks noGrp="1"/>
          </p:cNvSpPr>
          <p:nvPr>
            <p:ph idx="1"/>
          </p:nvPr>
        </p:nvSpPr>
        <p:spPr>
          <a:xfrm>
            <a:off x="1097279" y="1845734"/>
            <a:ext cx="6454987" cy="4023360"/>
          </a:xfrm>
        </p:spPr>
        <p:txBody>
          <a:bodyPr>
            <a:normAutofit/>
          </a:bodyPr>
          <a:lstStyle/>
          <a:p>
            <a:pPr>
              <a:spcBef>
                <a:spcPts val="675"/>
              </a:spcBef>
              <a:spcAft>
                <a:spcPts val="675"/>
              </a:spcAft>
            </a:pPr>
            <a:r>
              <a:rPr lang="en-US" b="1" dirty="0"/>
              <a:t>Identify appropriate topics</a:t>
            </a:r>
          </a:p>
          <a:p>
            <a:pPr>
              <a:spcBef>
                <a:spcPts val="675"/>
              </a:spcBef>
              <a:spcAft>
                <a:spcPts val="675"/>
              </a:spcAft>
            </a:pPr>
            <a:r>
              <a:rPr lang="en-US" b="1" dirty="0"/>
              <a:t>Locate subject matter experts</a:t>
            </a:r>
          </a:p>
          <a:p>
            <a:pPr>
              <a:spcBef>
                <a:spcPts val="675"/>
              </a:spcBef>
              <a:spcAft>
                <a:spcPts val="675"/>
              </a:spcAft>
            </a:pPr>
            <a:r>
              <a:rPr lang="en-US" b="1" dirty="0"/>
              <a:t>Schedule based on speaker availability</a:t>
            </a:r>
          </a:p>
          <a:p>
            <a:pPr>
              <a:spcBef>
                <a:spcPts val="675"/>
              </a:spcBef>
              <a:spcAft>
                <a:spcPts val="675"/>
              </a:spcAft>
            </a:pPr>
            <a:r>
              <a:rPr lang="en-US" b="1" dirty="0"/>
              <a:t>Obtain descriptions, bios, slides</a:t>
            </a:r>
          </a:p>
          <a:p>
            <a:pPr>
              <a:spcBef>
                <a:spcPts val="675"/>
              </a:spcBef>
              <a:spcAft>
                <a:spcPts val="675"/>
              </a:spcAft>
            </a:pPr>
            <a:r>
              <a:rPr lang="en-US" b="1" dirty="0"/>
              <a:t>Send announcements multiple times</a:t>
            </a:r>
          </a:p>
          <a:p>
            <a:pPr>
              <a:spcBef>
                <a:spcPts val="675"/>
              </a:spcBef>
              <a:spcAft>
                <a:spcPts val="675"/>
              </a:spcAft>
            </a:pPr>
            <a:r>
              <a:rPr lang="en-US" b="1" dirty="0"/>
              <a:t>Post on website</a:t>
            </a:r>
          </a:p>
          <a:p>
            <a:pPr>
              <a:spcBef>
                <a:spcPts val="675"/>
              </a:spcBef>
              <a:spcAft>
                <a:spcPts val="675"/>
              </a:spcAft>
            </a:pPr>
            <a:r>
              <a:rPr lang="en-US" b="1" dirty="0"/>
              <a:t>Schedule in ReadyTalk</a:t>
            </a:r>
          </a:p>
          <a:p>
            <a:pPr>
              <a:spcBef>
                <a:spcPts val="675"/>
              </a:spcBef>
              <a:spcAft>
                <a:spcPts val="675"/>
              </a:spcAft>
            </a:pPr>
            <a:r>
              <a:rPr lang="en-US" b="1" dirty="0"/>
              <a:t>Registration invitations, registration link</a:t>
            </a:r>
          </a:p>
          <a:p>
            <a:pPr>
              <a:spcBef>
                <a:spcPts val="675"/>
              </a:spcBef>
              <a:spcAft>
                <a:spcPts val="675"/>
              </a:spcAft>
            </a:pPr>
            <a:r>
              <a:rPr lang="en-US" b="1" dirty="0"/>
              <a:t>Email speaker slides to registrants</a:t>
            </a:r>
            <a:endParaRPr lang="en-US" dirty="0"/>
          </a:p>
        </p:txBody>
      </p:sp>
      <p:pic>
        <p:nvPicPr>
          <p:cNvPr id="7" name="Graphic 6" descr="Blog">
            <a:extLst>
              <a:ext uri="{FF2B5EF4-FFF2-40B4-BE49-F238E27FC236}">
                <a16:creationId xmlns:a16="http://schemas.microsoft.com/office/drawing/2014/main" id="{CF5DC2C7-4BA8-48DC-B7E1-42883DF9DE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
        <p:nvSpPr>
          <p:cNvPr id="5" name="Footer Placeholder 4">
            <a:extLst>
              <a:ext uri="{FF2B5EF4-FFF2-40B4-BE49-F238E27FC236}">
                <a16:creationId xmlns:a16="http://schemas.microsoft.com/office/drawing/2014/main" id="{29763509-3185-4694-81C3-EEA8636AF4F0}"/>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dirty="0"/>
              <a:t>Preparing for remote Medicare Open Enrollment Toolkit</a:t>
            </a:r>
          </a:p>
        </p:txBody>
      </p:sp>
      <p:sp>
        <p:nvSpPr>
          <p:cNvPr id="4" name="Slide Number Placeholder 3">
            <a:extLst>
              <a:ext uri="{FF2B5EF4-FFF2-40B4-BE49-F238E27FC236}">
                <a16:creationId xmlns:a16="http://schemas.microsoft.com/office/drawing/2014/main" id="{B75B4BB0-B929-49FB-9D97-478B70BA383D}"/>
              </a:ext>
            </a:extLst>
          </p:cNvPr>
          <p:cNvSpPr>
            <a:spLocks noGrp="1"/>
          </p:cNvSpPr>
          <p:nvPr>
            <p:ph type="sldNum" sz="quarter" idx="12"/>
          </p:nvPr>
        </p:nvSpPr>
        <p:spPr>
          <a:xfrm>
            <a:off x="9900458" y="6459785"/>
            <a:ext cx="1312025" cy="365125"/>
          </a:xfrm>
        </p:spPr>
        <p:txBody>
          <a:bodyPr>
            <a:normAutofit/>
          </a:bodyPr>
          <a:lstStyle/>
          <a:p>
            <a:pPr>
              <a:spcAft>
                <a:spcPts val="600"/>
              </a:spcAft>
            </a:pPr>
            <a:fld id="{D098B11A-A959-4BE0-ABB9-B230455D25AB}" type="slidenum">
              <a:rPr lang="en-US" smtClean="0"/>
              <a:pPr>
                <a:spcAft>
                  <a:spcPts val="600"/>
                </a:spcAft>
              </a:pPr>
              <a:t>30</a:t>
            </a:fld>
            <a:endParaRPr lang="en-US" dirty="0"/>
          </a:p>
        </p:txBody>
      </p:sp>
    </p:spTree>
    <p:extLst>
      <p:ext uri="{BB962C8B-B14F-4D97-AF65-F5344CB8AC3E}">
        <p14:creationId xmlns:p14="http://schemas.microsoft.com/office/powerpoint/2010/main" val="2441179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0E96-C7D4-46BD-907E-DBBCC745CC84}"/>
              </a:ext>
            </a:extLst>
          </p:cNvPr>
          <p:cNvSpPr>
            <a:spLocks noGrp="1"/>
          </p:cNvSpPr>
          <p:nvPr>
            <p:ph type="title"/>
          </p:nvPr>
        </p:nvSpPr>
        <p:spPr>
          <a:xfrm>
            <a:off x="1097280" y="286603"/>
            <a:ext cx="10058400" cy="1450757"/>
          </a:xfrm>
        </p:spPr>
        <p:txBody>
          <a:bodyPr>
            <a:normAutofit/>
          </a:bodyPr>
          <a:lstStyle/>
          <a:p>
            <a:r>
              <a:rPr lang="en-US" b="1" dirty="0"/>
              <a:t>Pre-Webinar (continued)</a:t>
            </a:r>
          </a:p>
        </p:txBody>
      </p:sp>
      <p:pic>
        <p:nvPicPr>
          <p:cNvPr id="7" name="Graphic 6" descr="Checkmark">
            <a:extLst>
              <a:ext uri="{FF2B5EF4-FFF2-40B4-BE49-F238E27FC236}">
                <a16:creationId xmlns:a16="http://schemas.microsoft.com/office/drawing/2014/main" id="{CBC630F2-F537-4C94-861D-64BFC784DF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EBF2EA1C-4DAF-43AC-B3AA-2FE66D07FA8F}"/>
              </a:ext>
            </a:extLst>
          </p:cNvPr>
          <p:cNvSpPr>
            <a:spLocks noGrp="1"/>
          </p:cNvSpPr>
          <p:nvPr>
            <p:ph idx="1"/>
          </p:nvPr>
        </p:nvSpPr>
        <p:spPr>
          <a:xfrm>
            <a:off x="4639733" y="1845734"/>
            <a:ext cx="6515947" cy="4023360"/>
          </a:xfrm>
        </p:spPr>
        <p:txBody>
          <a:bodyPr>
            <a:normAutofit/>
          </a:bodyPr>
          <a:lstStyle/>
          <a:p>
            <a:pPr>
              <a:spcBef>
                <a:spcPts val="675"/>
              </a:spcBef>
              <a:spcAft>
                <a:spcPts val="675"/>
              </a:spcAft>
            </a:pPr>
            <a:r>
              <a:rPr lang="en-US" b="1" dirty="0"/>
              <a:t>Conduct dry run with guest speaker and SMP</a:t>
            </a:r>
          </a:p>
          <a:p>
            <a:pPr lvl="1">
              <a:spcBef>
                <a:spcPts val="675"/>
              </a:spcBef>
              <a:spcAft>
                <a:spcPts val="675"/>
              </a:spcAft>
            </a:pPr>
            <a:r>
              <a:rPr lang="en-US" b="1" dirty="0"/>
              <a:t>Introductions</a:t>
            </a:r>
          </a:p>
          <a:p>
            <a:pPr lvl="1">
              <a:spcBef>
                <a:spcPts val="675"/>
              </a:spcBef>
              <a:spcAft>
                <a:spcPts val="675"/>
              </a:spcAft>
            </a:pPr>
            <a:r>
              <a:rPr lang="en-US" b="1" dirty="0"/>
              <a:t>Test compatibility with speaker’s technology</a:t>
            </a:r>
          </a:p>
          <a:p>
            <a:pPr lvl="1">
              <a:spcBef>
                <a:spcPts val="675"/>
              </a:spcBef>
              <a:spcAft>
                <a:spcPts val="675"/>
              </a:spcAft>
            </a:pPr>
            <a:r>
              <a:rPr lang="en-US" b="1" dirty="0"/>
              <a:t>Can we record the session?</a:t>
            </a:r>
          </a:p>
          <a:p>
            <a:pPr lvl="1">
              <a:spcBef>
                <a:spcPts val="675"/>
              </a:spcBef>
              <a:spcAft>
                <a:spcPts val="675"/>
              </a:spcAft>
            </a:pPr>
            <a:r>
              <a:rPr lang="en-US" b="1" dirty="0"/>
              <a:t>Who will move slides?</a:t>
            </a:r>
          </a:p>
          <a:p>
            <a:pPr lvl="1">
              <a:spcBef>
                <a:spcPts val="675"/>
              </a:spcBef>
              <a:spcAft>
                <a:spcPts val="675"/>
              </a:spcAft>
            </a:pPr>
            <a:r>
              <a:rPr lang="en-US" b="1" dirty="0"/>
              <a:t>When to take questions?</a:t>
            </a:r>
          </a:p>
          <a:p>
            <a:pPr lvl="1">
              <a:spcBef>
                <a:spcPts val="675"/>
              </a:spcBef>
              <a:spcAft>
                <a:spcPts val="675"/>
              </a:spcAft>
            </a:pPr>
            <a:r>
              <a:rPr lang="en-US" b="1" dirty="0"/>
              <a:t>Chat or ?</a:t>
            </a:r>
            <a:endParaRPr lang="en-US" dirty="0"/>
          </a:p>
        </p:txBody>
      </p:sp>
      <p:sp>
        <p:nvSpPr>
          <p:cNvPr id="5" name="Footer Placeholder 4">
            <a:extLst>
              <a:ext uri="{FF2B5EF4-FFF2-40B4-BE49-F238E27FC236}">
                <a16:creationId xmlns:a16="http://schemas.microsoft.com/office/drawing/2014/main" id="{57DD5FFE-6582-4651-B490-48258B7A8029}"/>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dirty="0"/>
              <a:t>Preparing for remote Medicare Open Enrollment Toolkit</a:t>
            </a:r>
          </a:p>
        </p:txBody>
      </p:sp>
      <p:sp>
        <p:nvSpPr>
          <p:cNvPr id="4" name="Slide Number Placeholder 3">
            <a:extLst>
              <a:ext uri="{FF2B5EF4-FFF2-40B4-BE49-F238E27FC236}">
                <a16:creationId xmlns:a16="http://schemas.microsoft.com/office/drawing/2014/main" id="{01594A2E-1912-4303-B8DA-433F108D4A70}"/>
              </a:ext>
            </a:extLst>
          </p:cNvPr>
          <p:cNvSpPr>
            <a:spLocks noGrp="1"/>
          </p:cNvSpPr>
          <p:nvPr>
            <p:ph type="sldNum" sz="quarter" idx="12"/>
          </p:nvPr>
        </p:nvSpPr>
        <p:spPr>
          <a:xfrm>
            <a:off x="9900458" y="6459785"/>
            <a:ext cx="1312025" cy="365125"/>
          </a:xfrm>
        </p:spPr>
        <p:txBody>
          <a:bodyPr>
            <a:normAutofit/>
          </a:bodyPr>
          <a:lstStyle/>
          <a:p>
            <a:pPr>
              <a:spcAft>
                <a:spcPts val="600"/>
              </a:spcAft>
            </a:pPr>
            <a:fld id="{D098B11A-A959-4BE0-ABB9-B230455D25AB}" type="slidenum">
              <a:rPr lang="en-US" smtClean="0"/>
              <a:pPr>
                <a:spcAft>
                  <a:spcPts val="600"/>
                </a:spcAft>
              </a:pPr>
              <a:t>31</a:t>
            </a:fld>
            <a:endParaRPr lang="en-US" dirty="0"/>
          </a:p>
        </p:txBody>
      </p:sp>
    </p:spTree>
    <p:extLst>
      <p:ext uri="{BB962C8B-B14F-4D97-AF65-F5344CB8AC3E}">
        <p14:creationId xmlns:p14="http://schemas.microsoft.com/office/powerpoint/2010/main" val="4046952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DED6-4FB6-4A5D-B183-04549AD07437}"/>
              </a:ext>
            </a:extLst>
          </p:cNvPr>
          <p:cNvSpPr>
            <a:spLocks noGrp="1"/>
          </p:cNvSpPr>
          <p:nvPr>
            <p:ph type="title"/>
          </p:nvPr>
        </p:nvSpPr>
        <p:spPr>
          <a:xfrm>
            <a:off x="1097280" y="286603"/>
            <a:ext cx="10058400" cy="1450757"/>
          </a:xfrm>
        </p:spPr>
        <p:txBody>
          <a:bodyPr>
            <a:normAutofit/>
          </a:bodyPr>
          <a:lstStyle/>
          <a:p>
            <a:r>
              <a:rPr lang="en-US" b="1" dirty="0"/>
              <a:t>Day of Webinar  </a:t>
            </a:r>
          </a:p>
        </p:txBody>
      </p:sp>
      <p:pic>
        <p:nvPicPr>
          <p:cNvPr id="7" name="Graphic 6" descr="Checklist">
            <a:extLst>
              <a:ext uri="{FF2B5EF4-FFF2-40B4-BE49-F238E27FC236}">
                <a16:creationId xmlns:a16="http://schemas.microsoft.com/office/drawing/2014/main" id="{AA6AB2BF-FAB5-4FFF-A0C9-D4EAB3E9F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33BDB1E5-09F5-4167-BB77-0684568BD77D}"/>
              </a:ext>
            </a:extLst>
          </p:cNvPr>
          <p:cNvSpPr>
            <a:spLocks noGrp="1"/>
          </p:cNvSpPr>
          <p:nvPr>
            <p:ph idx="1"/>
          </p:nvPr>
        </p:nvSpPr>
        <p:spPr>
          <a:xfrm>
            <a:off x="4639733" y="1845734"/>
            <a:ext cx="7156027" cy="4023360"/>
          </a:xfrm>
        </p:spPr>
        <p:txBody>
          <a:bodyPr>
            <a:normAutofit/>
          </a:bodyPr>
          <a:lstStyle/>
          <a:p>
            <a:pPr>
              <a:spcBef>
                <a:spcPts val="900"/>
              </a:spcBef>
              <a:spcAft>
                <a:spcPts val="900"/>
              </a:spcAft>
            </a:pPr>
            <a:r>
              <a:rPr lang="en-US" b="1" dirty="0"/>
              <a:t>All speakers log on 15 minutes prior to start</a:t>
            </a:r>
          </a:p>
          <a:p>
            <a:pPr>
              <a:spcBef>
                <a:spcPts val="900"/>
              </a:spcBef>
              <a:spcAft>
                <a:spcPts val="900"/>
              </a:spcAft>
            </a:pPr>
            <a:r>
              <a:rPr lang="en-US" b="1" dirty="0"/>
              <a:t>Promote speakers</a:t>
            </a:r>
          </a:p>
          <a:p>
            <a:pPr>
              <a:spcBef>
                <a:spcPts val="900"/>
              </a:spcBef>
              <a:spcAft>
                <a:spcPts val="900"/>
              </a:spcAft>
            </a:pPr>
            <a:r>
              <a:rPr lang="en-US" b="1" dirty="0"/>
              <a:t>Activate audio (attendees can call in or use PC)</a:t>
            </a:r>
          </a:p>
          <a:p>
            <a:pPr>
              <a:spcBef>
                <a:spcPts val="900"/>
              </a:spcBef>
              <a:spcAft>
                <a:spcPts val="900"/>
              </a:spcAft>
            </a:pPr>
            <a:r>
              <a:rPr lang="en-US" b="1" dirty="0"/>
              <a:t>Do sound check, mute all lines</a:t>
            </a:r>
          </a:p>
          <a:p>
            <a:pPr>
              <a:spcBef>
                <a:spcPts val="900"/>
              </a:spcBef>
              <a:spcAft>
                <a:spcPts val="900"/>
              </a:spcAft>
            </a:pPr>
            <a:r>
              <a:rPr lang="en-US" b="1" dirty="0"/>
              <a:t>Welcome, hosted by, set recording</a:t>
            </a:r>
          </a:p>
          <a:p>
            <a:pPr>
              <a:spcBef>
                <a:spcPts val="900"/>
              </a:spcBef>
              <a:spcAft>
                <a:spcPts val="900"/>
              </a:spcAft>
            </a:pPr>
            <a:r>
              <a:rPr lang="en-US" b="1" dirty="0"/>
              <a:t>Check for attendee questions, comments</a:t>
            </a:r>
          </a:p>
          <a:p>
            <a:endParaRPr lang="en-US" dirty="0"/>
          </a:p>
        </p:txBody>
      </p:sp>
      <p:sp>
        <p:nvSpPr>
          <p:cNvPr id="5" name="Footer Placeholder 4">
            <a:extLst>
              <a:ext uri="{FF2B5EF4-FFF2-40B4-BE49-F238E27FC236}">
                <a16:creationId xmlns:a16="http://schemas.microsoft.com/office/drawing/2014/main" id="{5DA8759A-FCFA-4B82-9BA7-01A4B20A5560}"/>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dirty="0"/>
              <a:t>Preparing for remote Medicare Open Enrollment Toolkit</a:t>
            </a:r>
          </a:p>
        </p:txBody>
      </p:sp>
      <p:sp>
        <p:nvSpPr>
          <p:cNvPr id="4" name="Slide Number Placeholder 3">
            <a:extLst>
              <a:ext uri="{FF2B5EF4-FFF2-40B4-BE49-F238E27FC236}">
                <a16:creationId xmlns:a16="http://schemas.microsoft.com/office/drawing/2014/main" id="{84711045-5D6B-4B48-9BA2-E574FFFD5E7B}"/>
              </a:ext>
            </a:extLst>
          </p:cNvPr>
          <p:cNvSpPr>
            <a:spLocks noGrp="1"/>
          </p:cNvSpPr>
          <p:nvPr>
            <p:ph type="sldNum" sz="quarter" idx="12"/>
          </p:nvPr>
        </p:nvSpPr>
        <p:spPr>
          <a:xfrm>
            <a:off x="9900458" y="6459785"/>
            <a:ext cx="1312025" cy="365125"/>
          </a:xfrm>
        </p:spPr>
        <p:txBody>
          <a:bodyPr>
            <a:normAutofit/>
          </a:bodyPr>
          <a:lstStyle/>
          <a:p>
            <a:pPr>
              <a:spcAft>
                <a:spcPts val="600"/>
              </a:spcAft>
            </a:pPr>
            <a:fld id="{D098B11A-A959-4BE0-ABB9-B230455D25AB}" type="slidenum">
              <a:rPr lang="en-US" smtClean="0"/>
              <a:pPr>
                <a:spcAft>
                  <a:spcPts val="600"/>
                </a:spcAft>
              </a:pPr>
              <a:t>32</a:t>
            </a:fld>
            <a:endParaRPr lang="en-US" dirty="0"/>
          </a:p>
        </p:txBody>
      </p:sp>
    </p:spTree>
    <p:extLst>
      <p:ext uri="{BB962C8B-B14F-4D97-AF65-F5344CB8AC3E}">
        <p14:creationId xmlns:p14="http://schemas.microsoft.com/office/powerpoint/2010/main" val="233985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8BB64C-6D67-4333-B928-488DC5A3D7E0}"/>
              </a:ext>
            </a:extLst>
          </p:cNvPr>
          <p:cNvSpPr>
            <a:spLocks noGrp="1"/>
          </p:cNvSpPr>
          <p:nvPr>
            <p:ph type="title"/>
          </p:nvPr>
        </p:nvSpPr>
        <p:spPr>
          <a:xfrm>
            <a:off x="4974771" y="634946"/>
            <a:ext cx="6574972" cy="1450757"/>
          </a:xfrm>
        </p:spPr>
        <p:txBody>
          <a:bodyPr>
            <a:normAutofit/>
          </a:bodyPr>
          <a:lstStyle/>
          <a:p>
            <a:r>
              <a:rPr lang="en-US" b="1" dirty="0"/>
              <a:t>Post-Webinar</a:t>
            </a:r>
          </a:p>
        </p:txBody>
      </p:sp>
      <p:pic>
        <p:nvPicPr>
          <p:cNvPr id="14" name="Graphic 13" descr="Radio microphone">
            <a:extLst>
              <a:ext uri="{FF2B5EF4-FFF2-40B4-BE49-F238E27FC236}">
                <a16:creationId xmlns:a16="http://schemas.microsoft.com/office/drawing/2014/main" id="{91A47696-B9B5-4CDD-AECA-35C4936513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21" name="Straight Connector 2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CDB23E-4BD8-4662-B6F1-671180F87A9E}"/>
              </a:ext>
            </a:extLst>
          </p:cNvPr>
          <p:cNvSpPr>
            <a:spLocks noGrp="1"/>
          </p:cNvSpPr>
          <p:nvPr>
            <p:ph idx="1"/>
          </p:nvPr>
        </p:nvSpPr>
        <p:spPr>
          <a:xfrm>
            <a:off x="4974769" y="2198914"/>
            <a:ext cx="6574973" cy="3670180"/>
          </a:xfrm>
        </p:spPr>
        <p:txBody>
          <a:bodyPr>
            <a:normAutofit/>
          </a:bodyPr>
          <a:lstStyle/>
          <a:p>
            <a:pPr>
              <a:spcBef>
                <a:spcPts val="900"/>
              </a:spcBef>
              <a:spcAft>
                <a:spcPts val="900"/>
              </a:spcAft>
            </a:pPr>
            <a:r>
              <a:rPr lang="en-US" b="1" dirty="0"/>
              <a:t>Survey pop-up before logout</a:t>
            </a:r>
          </a:p>
          <a:p>
            <a:pPr>
              <a:spcBef>
                <a:spcPts val="900"/>
              </a:spcBef>
              <a:spcAft>
                <a:spcPts val="900"/>
              </a:spcAft>
            </a:pPr>
            <a:r>
              <a:rPr lang="en-US" b="1" dirty="0"/>
              <a:t>Solicit feedback, webinar ideas</a:t>
            </a:r>
          </a:p>
          <a:p>
            <a:pPr>
              <a:spcBef>
                <a:spcPts val="900"/>
              </a:spcBef>
              <a:spcAft>
                <a:spcPts val="900"/>
              </a:spcAft>
            </a:pPr>
            <a:r>
              <a:rPr lang="en-US" b="1" dirty="0"/>
              <a:t>Send speaker thank you</a:t>
            </a:r>
          </a:p>
          <a:p>
            <a:pPr>
              <a:spcBef>
                <a:spcPts val="900"/>
              </a:spcBef>
              <a:spcAft>
                <a:spcPts val="900"/>
              </a:spcAft>
            </a:pPr>
            <a:r>
              <a:rPr lang="en-US" b="1" dirty="0"/>
              <a:t>Send survey questions to appropriate speakers</a:t>
            </a:r>
          </a:p>
          <a:p>
            <a:pPr>
              <a:spcBef>
                <a:spcPts val="900"/>
              </a:spcBef>
              <a:spcAft>
                <a:spcPts val="900"/>
              </a:spcAft>
            </a:pPr>
            <a:r>
              <a:rPr lang="en-US" b="1" dirty="0"/>
              <a:t>Send survey feedback to guest speaker</a:t>
            </a:r>
          </a:p>
          <a:p>
            <a:pPr>
              <a:spcBef>
                <a:spcPts val="450"/>
              </a:spcBef>
              <a:spcAft>
                <a:spcPts val="450"/>
              </a:spcAft>
            </a:pPr>
            <a:endParaRPr lang="en-US" dirty="0"/>
          </a:p>
          <a:p>
            <a:endParaRPr lang="en-US" dirty="0"/>
          </a:p>
        </p:txBody>
      </p:sp>
      <p:sp>
        <p:nvSpPr>
          <p:cNvPr id="23" name="Rectangle 2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EEA5D8B0-D116-418C-889C-1E7473477152}"/>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dirty="0"/>
              <a:t>Preparing for remote Medicare Open Enrollment Toolkit</a:t>
            </a:r>
          </a:p>
        </p:txBody>
      </p:sp>
      <p:sp>
        <p:nvSpPr>
          <p:cNvPr id="4" name="Slide Number Placeholder 3">
            <a:extLst>
              <a:ext uri="{FF2B5EF4-FFF2-40B4-BE49-F238E27FC236}">
                <a16:creationId xmlns:a16="http://schemas.microsoft.com/office/drawing/2014/main" id="{5943EECA-CEF6-4185-8C81-D71C4365712F}"/>
              </a:ext>
            </a:extLst>
          </p:cNvPr>
          <p:cNvSpPr>
            <a:spLocks noGrp="1"/>
          </p:cNvSpPr>
          <p:nvPr>
            <p:ph type="sldNum" sz="quarter" idx="12"/>
          </p:nvPr>
        </p:nvSpPr>
        <p:spPr>
          <a:xfrm>
            <a:off x="9900458" y="6459785"/>
            <a:ext cx="1312025" cy="365125"/>
          </a:xfrm>
        </p:spPr>
        <p:txBody>
          <a:bodyPr>
            <a:normAutofit/>
          </a:bodyPr>
          <a:lstStyle/>
          <a:p>
            <a:pPr>
              <a:spcAft>
                <a:spcPts val="600"/>
              </a:spcAft>
            </a:pPr>
            <a:fld id="{D098B11A-A959-4BE0-ABB9-B230455D25AB}" type="slidenum">
              <a:rPr lang="en-US" smtClean="0"/>
              <a:pPr>
                <a:spcAft>
                  <a:spcPts val="600"/>
                </a:spcAft>
              </a:pPr>
              <a:t>33</a:t>
            </a:fld>
            <a:endParaRPr lang="en-US" dirty="0"/>
          </a:p>
        </p:txBody>
      </p:sp>
    </p:spTree>
    <p:extLst>
      <p:ext uri="{BB962C8B-B14F-4D97-AF65-F5344CB8AC3E}">
        <p14:creationId xmlns:p14="http://schemas.microsoft.com/office/powerpoint/2010/main" val="325215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76A0C0E-F75A-4C33-90DB-F4FDAF224E95}"/>
              </a:ext>
            </a:extLst>
          </p:cNvPr>
          <p:cNvSpPr txBox="1"/>
          <p:nvPr/>
        </p:nvSpPr>
        <p:spPr>
          <a:xfrm>
            <a:off x="492370" y="605896"/>
            <a:ext cx="3219010" cy="5646208"/>
          </a:xfrm>
          <a:prstGeom prst="rect">
            <a:avLst/>
          </a:prstGeom>
        </p:spPr>
        <p:txBody>
          <a:bodyPr vert="horz" lIns="91440" tIns="45720" rIns="91440" bIns="45720" rtlCol="0" anchor="ctr">
            <a:normAutofit/>
          </a:bodyPr>
          <a:lstStyle/>
          <a:p>
            <a:pPr defTabSz="914400">
              <a:lnSpc>
                <a:spcPct val="85000"/>
              </a:lnSpc>
              <a:spcBef>
                <a:spcPct val="0"/>
              </a:spcBef>
              <a:spcAft>
                <a:spcPts val="450"/>
              </a:spcAft>
            </a:pPr>
            <a:r>
              <a:rPr lang="en-US" sz="3200" b="1" spc="-50" dirty="0">
                <a:solidFill>
                  <a:srgbClr val="FFFFFF"/>
                </a:solidFill>
                <a:latin typeface="+mj-lt"/>
                <a:ea typeface="+mj-ea"/>
                <a:cs typeface="+mj-cs"/>
              </a:rPr>
              <a:t>CHALLENGES</a:t>
            </a:r>
          </a:p>
        </p:txBody>
      </p:sp>
      <p:sp>
        <p:nvSpPr>
          <p:cNvPr id="31" name="Rectangle 3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Content Placeholder 2">
            <a:extLst>
              <a:ext uri="{FF2B5EF4-FFF2-40B4-BE49-F238E27FC236}">
                <a16:creationId xmlns:a16="http://schemas.microsoft.com/office/drawing/2014/main" id="{F1DF892C-DA12-4582-9FB8-49F8B184DBC2}"/>
              </a:ext>
            </a:extLst>
          </p:cNvPr>
          <p:cNvSpPr>
            <a:spLocks noGrp="1"/>
          </p:cNvSpPr>
          <p:nvPr>
            <p:ph idx="1"/>
          </p:nvPr>
        </p:nvSpPr>
        <p:spPr>
          <a:xfrm>
            <a:off x="4742016" y="605896"/>
            <a:ext cx="6413663" cy="5646208"/>
          </a:xfrm>
        </p:spPr>
        <p:txBody>
          <a:bodyPr vert="horz" lIns="0" tIns="45720" rIns="0" bIns="45720" rtlCol="0" anchor="ctr">
            <a:normAutofit/>
          </a:bodyPr>
          <a:lstStyle/>
          <a:p>
            <a:pPr>
              <a:spcBef>
                <a:spcPts val="675"/>
              </a:spcBef>
              <a:spcAft>
                <a:spcPts val="675"/>
              </a:spcAft>
            </a:pPr>
            <a:r>
              <a:rPr lang="en-US" b="1" dirty="0"/>
              <a:t>Sound of speaker’s voice during webinar</a:t>
            </a:r>
          </a:p>
          <a:p>
            <a:pPr>
              <a:spcBef>
                <a:spcPts val="675"/>
              </a:spcBef>
              <a:spcAft>
                <a:spcPts val="675"/>
              </a:spcAft>
            </a:pPr>
            <a:r>
              <a:rPr lang="en-US" b="1" dirty="0"/>
              <a:t>No closed captioning</a:t>
            </a:r>
          </a:p>
          <a:p>
            <a:pPr>
              <a:spcBef>
                <a:spcPts val="675"/>
              </a:spcBef>
              <a:spcAft>
                <a:spcPts val="675"/>
              </a:spcAft>
            </a:pPr>
            <a:r>
              <a:rPr lang="en-US" b="1" dirty="0"/>
              <a:t>No animation available</a:t>
            </a:r>
          </a:p>
          <a:p>
            <a:pPr>
              <a:spcBef>
                <a:spcPts val="675"/>
              </a:spcBef>
              <a:spcAft>
                <a:spcPts val="675"/>
              </a:spcAft>
            </a:pPr>
            <a:r>
              <a:rPr lang="en-US" b="1" dirty="0"/>
              <a:t>Video sound low</a:t>
            </a:r>
          </a:p>
          <a:p>
            <a:pPr>
              <a:spcBef>
                <a:spcPts val="675"/>
              </a:spcBef>
              <a:spcAft>
                <a:spcPts val="675"/>
              </a:spcAft>
            </a:pPr>
            <a:r>
              <a:rPr lang="en-US" b="1" dirty="0"/>
              <a:t>Slides must be in PPT (not PDF)</a:t>
            </a:r>
          </a:p>
          <a:p>
            <a:pPr>
              <a:spcBef>
                <a:spcPts val="675"/>
              </a:spcBef>
              <a:spcAft>
                <a:spcPts val="675"/>
              </a:spcAft>
            </a:pPr>
            <a:r>
              <a:rPr lang="en-US" b="1" dirty="0"/>
              <a:t>Managing listeners who always ask for slides</a:t>
            </a:r>
          </a:p>
          <a:p>
            <a:pPr>
              <a:spcBef>
                <a:spcPts val="675"/>
              </a:spcBef>
              <a:spcAft>
                <a:spcPts val="675"/>
              </a:spcAft>
            </a:pPr>
            <a:r>
              <a:rPr lang="en-US" b="1" dirty="0"/>
              <a:t>Managing listeners who can’t hear speaker</a:t>
            </a:r>
          </a:p>
          <a:p>
            <a:pPr>
              <a:spcBef>
                <a:spcPts val="675"/>
              </a:spcBef>
              <a:spcAft>
                <a:spcPts val="675"/>
              </a:spcAft>
            </a:pPr>
            <a:r>
              <a:rPr lang="en-US" b="1" dirty="0"/>
              <a:t>Working with busy speakers to get bio, description, slides</a:t>
            </a:r>
          </a:p>
          <a:p>
            <a:pPr>
              <a:spcBef>
                <a:spcPts val="675"/>
              </a:spcBef>
              <a:spcAft>
                <a:spcPts val="675"/>
              </a:spcAft>
            </a:pPr>
            <a:r>
              <a:rPr lang="en-US" b="1" dirty="0"/>
              <a:t>Ensure we have a webinar backup</a:t>
            </a:r>
          </a:p>
        </p:txBody>
      </p:sp>
      <p:sp>
        <p:nvSpPr>
          <p:cNvPr id="4" name="Footer Placeholder 3">
            <a:extLst>
              <a:ext uri="{FF2B5EF4-FFF2-40B4-BE49-F238E27FC236}">
                <a16:creationId xmlns:a16="http://schemas.microsoft.com/office/drawing/2014/main" id="{535E7DE2-366D-4DDA-B70B-7C0EE0AC30A8}"/>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algn="l">
              <a:spcAft>
                <a:spcPts val="600"/>
              </a:spcAft>
            </a:pPr>
            <a:r>
              <a:rPr lang="en-US" kern="1200" cap="all" baseline="0" dirty="0">
                <a:solidFill>
                  <a:schemeClr val="tx2"/>
                </a:solidFill>
                <a:latin typeface="+mn-lt"/>
                <a:ea typeface="+mn-ea"/>
                <a:cs typeface="+mn-cs"/>
              </a:rPr>
              <a:t>Preparing for remote Medicare Open Enrollment Toolkit</a:t>
            </a:r>
          </a:p>
        </p:txBody>
      </p:sp>
      <p:sp>
        <p:nvSpPr>
          <p:cNvPr id="2" name="Slide Number Placeholder 1">
            <a:extLst>
              <a:ext uri="{FF2B5EF4-FFF2-40B4-BE49-F238E27FC236}">
                <a16:creationId xmlns:a16="http://schemas.microsoft.com/office/drawing/2014/main" id="{68895922-28B4-4798-A662-611C8EB07D2D}"/>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a:spcAft>
                <a:spcPts val="600"/>
              </a:spcAft>
            </a:pPr>
            <a:fld id="{D098B11A-A959-4BE0-ABB9-B230455D25AB}" type="slidenum">
              <a:rPr lang="en-US">
                <a:solidFill>
                  <a:schemeClr val="tx2"/>
                </a:solidFill>
              </a:rPr>
              <a:pPr>
                <a:spcAft>
                  <a:spcPts val="600"/>
                </a:spcAft>
              </a:pPr>
              <a:t>34</a:t>
            </a:fld>
            <a:endParaRPr lang="en-US" dirty="0">
              <a:solidFill>
                <a:schemeClr val="tx2"/>
              </a:solidFill>
            </a:endParaRPr>
          </a:p>
        </p:txBody>
      </p:sp>
    </p:spTree>
    <p:extLst>
      <p:ext uri="{BB962C8B-B14F-4D97-AF65-F5344CB8AC3E}">
        <p14:creationId xmlns:p14="http://schemas.microsoft.com/office/powerpoint/2010/main" val="4114531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ro"/>
              <a:ea typeface="+mn-ea"/>
              <a:cs typeface="+mn-cs"/>
            </a:endParaRPr>
          </a:p>
        </p:txBody>
      </p:sp>
      <p:sp>
        <p:nvSpPr>
          <p:cNvPr id="29" name="Rectangle 2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76A0C0E-F75A-4C33-90DB-F4FDAF224E95}"/>
              </a:ext>
            </a:extLst>
          </p:cNvPr>
          <p:cNvSpPr txBox="1"/>
          <p:nvPr/>
        </p:nvSpPr>
        <p:spPr>
          <a:xfrm>
            <a:off x="492370" y="605896"/>
            <a:ext cx="3219010" cy="56462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450"/>
              </a:spcAft>
              <a:buClrTx/>
              <a:buSzTx/>
              <a:buFontTx/>
              <a:buNone/>
              <a:tabLst/>
              <a:defRPr/>
            </a:pPr>
            <a:r>
              <a:rPr kumimoji="0" lang="en-US" sz="3200" b="1" i="0" u="none" strike="noStrike" kern="1200" cap="none" spc="-50" normalizeH="0" baseline="0" noProof="0" dirty="0">
                <a:ln>
                  <a:noFill/>
                </a:ln>
                <a:solidFill>
                  <a:srgbClr val="FFFFFF"/>
                </a:solidFill>
                <a:effectLst/>
                <a:uLnTx/>
                <a:uFillTx/>
                <a:latin typeface="Verdana Pro Black"/>
                <a:ea typeface="+mn-ea"/>
                <a:cs typeface="+mn-cs"/>
              </a:rPr>
              <a:t>POSITIVES</a:t>
            </a:r>
          </a:p>
        </p:txBody>
      </p:sp>
      <p:sp>
        <p:nvSpPr>
          <p:cNvPr id="31" name="Rectangle 3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Content Placeholder 2">
            <a:extLst>
              <a:ext uri="{FF2B5EF4-FFF2-40B4-BE49-F238E27FC236}">
                <a16:creationId xmlns:a16="http://schemas.microsoft.com/office/drawing/2014/main" id="{F1DF892C-DA12-4582-9FB8-49F8B184DBC2}"/>
              </a:ext>
            </a:extLst>
          </p:cNvPr>
          <p:cNvSpPr>
            <a:spLocks noGrp="1"/>
          </p:cNvSpPr>
          <p:nvPr>
            <p:ph idx="1"/>
          </p:nvPr>
        </p:nvSpPr>
        <p:spPr>
          <a:xfrm>
            <a:off x="4742016" y="605896"/>
            <a:ext cx="6413663" cy="5646208"/>
          </a:xfrm>
        </p:spPr>
        <p:txBody>
          <a:bodyPr vert="horz" lIns="0" tIns="45720" rIns="0" bIns="45720" rtlCol="0" anchor="ctr">
            <a:normAutofit/>
          </a:bodyPr>
          <a:lstStyle/>
          <a:p>
            <a:pPr>
              <a:spcBef>
                <a:spcPts val="675"/>
              </a:spcBef>
              <a:spcAft>
                <a:spcPts val="675"/>
              </a:spcAft>
            </a:pPr>
            <a:r>
              <a:rPr lang="en-US" b="1" dirty="0"/>
              <a:t>Simplicity, Ease of use</a:t>
            </a:r>
          </a:p>
          <a:p>
            <a:pPr>
              <a:spcBef>
                <a:spcPts val="675"/>
              </a:spcBef>
              <a:spcAft>
                <a:spcPts val="675"/>
              </a:spcAft>
            </a:pPr>
            <a:r>
              <a:rPr lang="en-US" b="1" dirty="0"/>
              <a:t>Accessibility of reports</a:t>
            </a:r>
          </a:p>
          <a:p>
            <a:pPr>
              <a:spcBef>
                <a:spcPts val="675"/>
              </a:spcBef>
              <a:spcAft>
                <a:spcPts val="675"/>
              </a:spcAft>
            </a:pPr>
            <a:r>
              <a:rPr lang="en-US" b="1" dirty="0"/>
              <a:t>Registration for training credits in SIRS</a:t>
            </a:r>
          </a:p>
          <a:p>
            <a:pPr>
              <a:spcBef>
                <a:spcPts val="675"/>
              </a:spcBef>
              <a:spcAft>
                <a:spcPts val="675"/>
              </a:spcAft>
            </a:pPr>
            <a:r>
              <a:rPr lang="en-US" b="1" dirty="0"/>
              <a:t>Attendance, chat logs</a:t>
            </a:r>
          </a:p>
          <a:p>
            <a:pPr>
              <a:spcBef>
                <a:spcPts val="675"/>
              </a:spcBef>
              <a:spcAft>
                <a:spcPts val="675"/>
              </a:spcAft>
            </a:pPr>
            <a:r>
              <a:rPr lang="en-US" b="1" dirty="0"/>
              <a:t>Recording stored for any length of time (monthly fee)</a:t>
            </a:r>
          </a:p>
          <a:p>
            <a:pPr>
              <a:spcBef>
                <a:spcPts val="675"/>
              </a:spcBef>
              <a:spcAft>
                <a:spcPts val="675"/>
              </a:spcAft>
            </a:pPr>
            <a:r>
              <a:rPr lang="en-US" b="1" dirty="0"/>
              <a:t>Video option available (view the speaker)</a:t>
            </a:r>
          </a:p>
          <a:p>
            <a:pPr>
              <a:spcBef>
                <a:spcPts val="675"/>
              </a:spcBef>
              <a:spcAft>
                <a:spcPts val="675"/>
              </a:spcAft>
            </a:pPr>
            <a:r>
              <a:rPr lang="en-US" b="1" dirty="0"/>
              <a:t>Customer support always available for attendees, moderator</a:t>
            </a:r>
          </a:p>
          <a:p>
            <a:pPr>
              <a:spcBef>
                <a:spcPts val="675"/>
              </a:spcBef>
              <a:spcAft>
                <a:spcPts val="675"/>
              </a:spcAft>
            </a:pPr>
            <a:r>
              <a:rPr lang="en-US" b="1" dirty="0"/>
              <a:t>Price remains stable (under $1000/year)</a:t>
            </a:r>
          </a:p>
        </p:txBody>
      </p:sp>
      <p:sp>
        <p:nvSpPr>
          <p:cNvPr id="4" name="Footer Placeholder 3">
            <a:extLst>
              <a:ext uri="{FF2B5EF4-FFF2-40B4-BE49-F238E27FC236}">
                <a16:creationId xmlns:a16="http://schemas.microsoft.com/office/drawing/2014/main" id="{535E7DE2-366D-4DDA-B70B-7C0EE0AC30A8}"/>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075290"/>
                </a:solidFill>
                <a:effectLst/>
                <a:uLnTx/>
                <a:uFillTx/>
                <a:latin typeface="Verdana Pro"/>
                <a:ea typeface="+mn-ea"/>
                <a:cs typeface="+mn-cs"/>
              </a:rPr>
              <a:t>Preparing for remote Medicare Open Enrollment Toolkit</a:t>
            </a:r>
          </a:p>
        </p:txBody>
      </p:sp>
      <p:sp>
        <p:nvSpPr>
          <p:cNvPr id="2" name="Slide Number Placeholder 1">
            <a:extLst>
              <a:ext uri="{FF2B5EF4-FFF2-40B4-BE49-F238E27FC236}">
                <a16:creationId xmlns:a16="http://schemas.microsoft.com/office/drawing/2014/main" id="{68895922-28B4-4798-A662-611C8EB07D2D}"/>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098B11A-A959-4BE0-ABB9-B230455D25AB}" type="slidenum">
              <a:rPr kumimoji="0" lang="en-US" sz="1050" b="0" i="0" u="none" strike="noStrike" kern="1200" cap="none" spc="0" normalizeH="0" baseline="0" noProof="0">
                <a:ln>
                  <a:noFill/>
                </a:ln>
                <a:solidFill>
                  <a:srgbClr val="075290"/>
                </a:solidFill>
                <a:effectLst/>
                <a:uLnTx/>
                <a:uFillTx/>
                <a:latin typeface="Verdana Pro"/>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35</a:t>
            </a:fld>
            <a:endParaRPr kumimoji="0" lang="en-US" sz="1050" b="0" i="0" u="none" strike="noStrike" kern="1200" cap="none" spc="0" normalizeH="0" baseline="0" noProof="0" dirty="0">
              <a:ln>
                <a:noFill/>
              </a:ln>
              <a:solidFill>
                <a:srgbClr val="075290"/>
              </a:solidFill>
              <a:effectLst/>
              <a:uLnTx/>
              <a:uFillTx/>
              <a:latin typeface="Verdana Pro"/>
              <a:ea typeface="+mn-ea"/>
              <a:cs typeface="+mn-cs"/>
            </a:endParaRPr>
          </a:p>
        </p:txBody>
      </p:sp>
    </p:spTree>
    <p:extLst>
      <p:ext uri="{BB962C8B-B14F-4D97-AF65-F5344CB8AC3E}">
        <p14:creationId xmlns:p14="http://schemas.microsoft.com/office/powerpoint/2010/main" val="2135306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ReadyTalk and ZOOM</a:t>
            </a:r>
          </a:p>
        </p:txBody>
      </p:sp>
      <p:sp>
        <p:nvSpPr>
          <p:cNvPr id="3" name="Text Placeholder 2"/>
          <p:cNvSpPr>
            <a:spLocks noGrp="1"/>
          </p:cNvSpPr>
          <p:nvPr>
            <p:ph type="body" idx="1"/>
          </p:nvPr>
        </p:nvSpPr>
        <p:spPr/>
        <p:txBody>
          <a:bodyPr>
            <a:normAutofit fontScale="92500" lnSpcReduction="10000"/>
          </a:bodyPr>
          <a:lstStyle/>
          <a:p>
            <a:endParaRPr lang="en-US" dirty="0"/>
          </a:p>
          <a:p>
            <a:r>
              <a:rPr lang="en-US" dirty="0"/>
              <a:t>Content Provided by the National Council on Aging (NCOA)</a:t>
            </a:r>
          </a:p>
        </p:txBody>
      </p:sp>
      <p:sp>
        <p:nvSpPr>
          <p:cNvPr id="4" name="Footer Placeholder 3">
            <a:extLst>
              <a:ext uri="{FF2B5EF4-FFF2-40B4-BE49-F238E27FC236}">
                <a16:creationId xmlns:a16="http://schemas.microsoft.com/office/drawing/2014/main" id="{3E3ECFE6-5107-498C-80C3-94E931E36E2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Verdana Pro"/>
                <a:ea typeface="+mn-ea"/>
                <a:cs typeface="+mn-cs"/>
              </a:rPr>
              <a:t>Preparing for remote Medicare Open Enrollment Toolkit</a:t>
            </a:r>
          </a:p>
        </p:txBody>
      </p:sp>
      <p:sp>
        <p:nvSpPr>
          <p:cNvPr id="5" name="Slide Number Placeholder 4">
            <a:extLst>
              <a:ext uri="{FF2B5EF4-FFF2-40B4-BE49-F238E27FC236}">
                <a16:creationId xmlns:a16="http://schemas.microsoft.com/office/drawing/2014/main" id="{746139A7-F909-4933-A94F-A5BBBBAF3E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98B11A-A959-4BE0-ABB9-B230455D25AB}" type="slidenum">
              <a:rPr kumimoji="0" lang="en-US" sz="1050" b="0" i="0" u="none" strike="noStrike" kern="1200" cap="none" spc="0" normalizeH="0" baseline="0" noProof="0" smtClean="0">
                <a:ln>
                  <a:noFill/>
                </a:ln>
                <a:solidFill>
                  <a:srgbClr val="FFFFFF"/>
                </a:solidFill>
                <a:effectLst/>
                <a:uLnTx/>
                <a:uFillTx/>
                <a:latin typeface="Verdana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050" b="0" i="0" u="none" strike="noStrike" kern="1200" cap="none" spc="0" normalizeH="0" baseline="0" noProof="0" dirty="0">
              <a:ln>
                <a:noFill/>
              </a:ln>
              <a:solidFill>
                <a:srgbClr val="FFFFFF"/>
              </a:solidFill>
              <a:effectLst/>
              <a:uLnTx/>
              <a:uFillTx/>
              <a:latin typeface="Verdana Pro"/>
              <a:ea typeface="+mn-ea"/>
              <a:cs typeface="+mn-cs"/>
            </a:endParaRPr>
          </a:p>
        </p:txBody>
      </p:sp>
    </p:spTree>
    <p:extLst>
      <p:ext uri="{BB962C8B-B14F-4D97-AF65-F5344CB8AC3E}">
        <p14:creationId xmlns:p14="http://schemas.microsoft.com/office/powerpoint/2010/main" val="3067310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1CBA-9E17-8745-9359-B20665790685}"/>
              </a:ext>
            </a:extLst>
          </p:cNvPr>
          <p:cNvSpPr>
            <a:spLocks noGrp="1"/>
          </p:cNvSpPr>
          <p:nvPr>
            <p:ph type="title"/>
          </p:nvPr>
        </p:nvSpPr>
        <p:spPr/>
        <p:txBody>
          <a:bodyPr>
            <a:normAutofit/>
          </a:bodyPr>
          <a:lstStyle/>
          <a:p>
            <a:r>
              <a:rPr lang="en-US" sz="3530" dirty="0"/>
              <a:t>ReadyTalk: Pros</a:t>
            </a:r>
          </a:p>
        </p:txBody>
      </p:sp>
      <p:sp>
        <p:nvSpPr>
          <p:cNvPr id="3" name="Text Placeholder 2">
            <a:extLst>
              <a:ext uri="{FF2B5EF4-FFF2-40B4-BE49-F238E27FC236}">
                <a16:creationId xmlns:a16="http://schemas.microsoft.com/office/drawing/2014/main" id="{383E9D06-A5EA-214D-96C6-B2CA88C435E3}"/>
              </a:ext>
            </a:extLst>
          </p:cNvPr>
          <p:cNvSpPr>
            <a:spLocks noGrp="1"/>
          </p:cNvSpPr>
          <p:nvPr>
            <p:ph idx="1"/>
          </p:nvPr>
        </p:nvSpPr>
        <p:spPr/>
        <p:txBody>
          <a:bodyPr>
            <a:normAutofit lnSpcReduction="10000"/>
          </a:bodyPr>
          <a:lstStyle/>
          <a:p>
            <a:pPr marL="252146" indent="-252146">
              <a:buFont typeface="Arial" panose="020B0604020202020204" pitchFamily="34" charset="0"/>
              <a:buChar char="•"/>
            </a:pPr>
            <a:r>
              <a:rPr lang="en-US" sz="1765" dirty="0"/>
              <a:t>Easy to use interface</a:t>
            </a:r>
          </a:p>
          <a:p>
            <a:pPr marL="252146" indent="-252146">
              <a:buFont typeface="Arial" panose="020B0604020202020204" pitchFamily="34" charset="0"/>
              <a:buChar char="•"/>
            </a:pPr>
            <a:r>
              <a:rPr lang="en-US" sz="1765" dirty="0"/>
              <a:t>Can invite/email directly from the platform</a:t>
            </a:r>
          </a:p>
          <a:p>
            <a:pPr marL="252146" indent="-252146">
              <a:buFont typeface="Arial" panose="020B0604020202020204" pitchFamily="34" charset="0"/>
              <a:buChar char="•"/>
            </a:pPr>
            <a:r>
              <a:rPr lang="en-US" sz="1765" dirty="0"/>
              <a:t>Tailorable registration fields and post-event surveys</a:t>
            </a:r>
          </a:p>
          <a:p>
            <a:pPr marL="252146" indent="-252146">
              <a:buFont typeface="Arial" panose="020B0604020202020204" pitchFamily="34" charset="0"/>
              <a:buChar char="•"/>
            </a:pPr>
            <a:r>
              <a:rPr lang="en-US" sz="1765" dirty="0"/>
              <a:t>On-demand meetings (no scheduling required)—great for last minute need to share screens/documents with your colleagues</a:t>
            </a:r>
          </a:p>
          <a:p>
            <a:pPr marL="252146" indent="-252146">
              <a:buFont typeface="Arial" panose="020B0604020202020204" pitchFamily="34" charset="0"/>
              <a:buChar char="•"/>
            </a:pPr>
            <a:r>
              <a:rPr lang="en-US" sz="1765" dirty="0"/>
              <a:t>Audio via web and/or phone</a:t>
            </a:r>
          </a:p>
          <a:p>
            <a:pPr marL="252146" indent="-252146">
              <a:buFont typeface="Arial" panose="020B0604020202020204" pitchFamily="34" charset="0"/>
              <a:buChar char="•"/>
            </a:pPr>
            <a:r>
              <a:rPr lang="en-US" sz="1765" dirty="0"/>
              <a:t>Can flag questions &amp; answers to make them easier to find</a:t>
            </a:r>
          </a:p>
          <a:p>
            <a:pPr marL="252146" indent="-252146">
              <a:buFont typeface="Arial" panose="020B0604020202020204" pitchFamily="34" charset="0"/>
              <a:buChar char="•"/>
            </a:pPr>
            <a:r>
              <a:rPr lang="en-US" sz="1765" dirty="0"/>
              <a:t>Easy to download attendee information, chat questions</a:t>
            </a:r>
          </a:p>
          <a:p>
            <a:pPr marL="252146" indent="-252146">
              <a:buFont typeface="Arial" panose="020B0604020202020204" pitchFamily="34" charset="0"/>
              <a:buChar char="•"/>
            </a:pPr>
            <a:r>
              <a:rPr lang="en-US" sz="1765" dirty="0"/>
              <a:t>Can edit recordings in the platform</a:t>
            </a:r>
          </a:p>
          <a:p>
            <a:pPr marL="252146" indent="-252146">
              <a:buFont typeface="Arial" panose="020B0604020202020204" pitchFamily="34" charset="0"/>
              <a:buChar char="•"/>
            </a:pPr>
            <a:r>
              <a:rPr lang="en-US" sz="1765" dirty="0"/>
              <a:t>Can password-protect recordings and get notice of who’s viewed</a:t>
            </a:r>
          </a:p>
          <a:p>
            <a:pPr marL="695922" lvl="1" indent="-252146">
              <a:buFont typeface="Arial" panose="020B0604020202020204" pitchFamily="34" charset="0"/>
              <a:buChar char="•"/>
            </a:pPr>
            <a:r>
              <a:rPr lang="en-US" sz="1765" dirty="0">
                <a:solidFill>
                  <a:schemeClr val="tx1"/>
                </a:solidFill>
              </a:rPr>
              <a:t>Useful for recording training webinars</a:t>
            </a:r>
          </a:p>
          <a:p>
            <a:pPr marL="252146" indent="-252146">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B096798-4675-4132-A81F-1499DB4326D6}"/>
              </a:ext>
            </a:extLst>
          </p:cNvPr>
          <p:cNvSpPr>
            <a:spLocks noGrp="1"/>
          </p:cNvSpPr>
          <p:nvPr>
            <p:ph type="sldNum" sz="quarter" idx="12"/>
          </p:nvPr>
        </p:nvSpPr>
        <p:spPr/>
        <p:txBody>
          <a:bodyPr/>
          <a:lstStyle/>
          <a:p>
            <a:fld id="{7407AE2B-5099-7E47-BBD9-B1DA69B8770E}" type="slidenum">
              <a:rPr lang="en-US" smtClean="0"/>
              <a:pPr/>
              <a:t>37</a:t>
            </a:fld>
            <a:endParaRPr lang="en-US" dirty="0"/>
          </a:p>
        </p:txBody>
      </p:sp>
      <p:sp>
        <p:nvSpPr>
          <p:cNvPr id="5" name="Footer Placeholder 4">
            <a:extLst>
              <a:ext uri="{FF2B5EF4-FFF2-40B4-BE49-F238E27FC236}">
                <a16:creationId xmlns:a16="http://schemas.microsoft.com/office/drawing/2014/main" id="{1E8E7B2C-C81D-477F-A822-51769F023E84}"/>
              </a:ext>
            </a:extLst>
          </p:cNvPr>
          <p:cNvSpPr>
            <a:spLocks noGrp="1"/>
          </p:cNvSpPr>
          <p:nvPr>
            <p:ph type="ftr" sz="quarter" idx="11"/>
          </p:nvPr>
        </p:nvSpPr>
        <p:spPr/>
        <p:txBody>
          <a:bodyPr/>
          <a:lstStyle/>
          <a:p>
            <a:r>
              <a:rPr lang="en-US" dirty="0"/>
              <a:t>Preparing for remote Medicare Open Enrollment Toolkit</a:t>
            </a:r>
          </a:p>
        </p:txBody>
      </p:sp>
    </p:spTree>
    <p:extLst>
      <p:ext uri="{BB962C8B-B14F-4D97-AF65-F5344CB8AC3E}">
        <p14:creationId xmlns:p14="http://schemas.microsoft.com/office/powerpoint/2010/main" val="2389792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56F828D2-AEA8-48B7-BB64-945AD9641554}"/>
              </a:ext>
            </a:extLst>
          </p:cNvPr>
          <p:cNvSpPr>
            <a:spLocks noGrp="1"/>
          </p:cNvSpPr>
          <p:nvPr>
            <p:ph type="title"/>
          </p:nvPr>
        </p:nvSpPr>
        <p:spPr>
          <a:xfrm>
            <a:off x="8508989" y="898794"/>
            <a:ext cx="3401961" cy="3686015"/>
          </a:xfrm>
        </p:spPr>
        <p:txBody>
          <a:bodyPr vert="horz" lIns="91440" tIns="45720" rIns="91440" bIns="45720" rtlCol="0" anchor="b">
            <a:normAutofit/>
          </a:bodyPr>
          <a:lstStyle/>
          <a:p>
            <a:r>
              <a:rPr lang="en-US" sz="3600" b="1" dirty="0">
                <a:solidFill>
                  <a:schemeClr val="tx1">
                    <a:lumMod val="85000"/>
                    <a:lumOff val="15000"/>
                  </a:schemeClr>
                </a:solidFill>
              </a:rPr>
              <a:t>ReadyTalk’s easy-to-use interface (presenter view)</a:t>
            </a:r>
            <a:br>
              <a:rPr lang="en-US" sz="3600" b="1" dirty="0">
                <a:solidFill>
                  <a:schemeClr val="tx1">
                    <a:lumMod val="85000"/>
                    <a:lumOff val="15000"/>
                  </a:schemeClr>
                </a:solidFill>
              </a:rPr>
            </a:br>
            <a:endParaRPr lang="en-US" sz="3600" dirty="0">
              <a:solidFill>
                <a:schemeClr val="tx1">
                  <a:lumMod val="85000"/>
                  <a:lumOff val="15000"/>
                </a:schemeClr>
              </a:solidFill>
            </a:endParaRPr>
          </a:p>
        </p:txBody>
      </p:sp>
      <p:pic>
        <p:nvPicPr>
          <p:cNvPr id="4" name="Picture Placeholder 3">
            <a:extLst>
              <a:ext uri="{FF2B5EF4-FFF2-40B4-BE49-F238E27FC236}">
                <a16:creationId xmlns:a16="http://schemas.microsoft.com/office/drawing/2014/main" id="{A544B1DB-80C2-46A6-9BE6-4BE9F05E228B}"/>
              </a:ext>
            </a:extLst>
          </p:cNvPr>
          <p:cNvPicPr>
            <a:picLocks noGrp="1" noChangeAspect="1"/>
          </p:cNvPicPr>
          <p:nvPr>
            <p:ph idx="1"/>
          </p:nvPr>
        </p:nvPicPr>
        <p:blipFill rotWithShape="1">
          <a:blip r:embed="rId3"/>
          <a:srcRect r="2235" b="3859"/>
          <a:stretch/>
        </p:blipFill>
        <p:spPr>
          <a:xfrm>
            <a:off x="89403" y="310895"/>
            <a:ext cx="8330184" cy="5468113"/>
          </a:xfrm>
          <a:prstGeom prst="rect">
            <a:avLst/>
          </a:prstGeom>
        </p:spPr>
      </p:pic>
      <p:cxnSp>
        <p:nvCxnSpPr>
          <p:cNvPr id="31" name="Straight Connector 3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Footer Placeholder 6">
            <a:extLst>
              <a:ext uri="{FF2B5EF4-FFF2-40B4-BE49-F238E27FC236}">
                <a16:creationId xmlns:a16="http://schemas.microsoft.com/office/drawing/2014/main" id="{BD3EDE8C-C23D-43CA-A826-6EDC2084E4A3}"/>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dirty="0">
                <a:solidFill>
                  <a:srgbClr val="FFFFFF"/>
                </a:solidFill>
                <a:latin typeface="+mn-lt"/>
                <a:ea typeface="+mn-ea"/>
                <a:cs typeface="+mn-cs"/>
              </a:rPr>
              <a:t>Preparing for remote Medicare Open Enrollment Toolkit</a:t>
            </a:r>
          </a:p>
        </p:txBody>
      </p:sp>
      <p:sp>
        <p:nvSpPr>
          <p:cNvPr id="2" name="Slide Number Placeholder 1">
            <a:extLst>
              <a:ext uri="{FF2B5EF4-FFF2-40B4-BE49-F238E27FC236}">
                <a16:creationId xmlns:a16="http://schemas.microsoft.com/office/drawing/2014/main" id="{94268D06-4144-4A12-8BB7-96836CA6700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7407AE2B-5099-7E47-BBD9-B1DA69B8770E}" type="slidenum">
              <a:rPr lang="en-US"/>
              <a:pPr defTabSz="914400">
                <a:spcAft>
                  <a:spcPts val="600"/>
                </a:spcAft>
              </a:pPr>
              <a:t>38</a:t>
            </a:fld>
            <a:endParaRPr lang="en-US" dirty="0"/>
          </a:p>
        </p:txBody>
      </p:sp>
    </p:spTree>
    <p:extLst>
      <p:ext uri="{BB962C8B-B14F-4D97-AF65-F5344CB8AC3E}">
        <p14:creationId xmlns:p14="http://schemas.microsoft.com/office/powerpoint/2010/main" val="2419104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1CBA-9E17-8745-9359-B20665790685}"/>
              </a:ext>
            </a:extLst>
          </p:cNvPr>
          <p:cNvSpPr>
            <a:spLocks noGrp="1"/>
          </p:cNvSpPr>
          <p:nvPr>
            <p:ph type="title"/>
          </p:nvPr>
        </p:nvSpPr>
        <p:spPr/>
        <p:txBody>
          <a:bodyPr>
            <a:normAutofit/>
          </a:bodyPr>
          <a:lstStyle/>
          <a:p>
            <a:r>
              <a:rPr lang="en-US" sz="3530" dirty="0"/>
              <a:t>ReadyTalk: Cons</a:t>
            </a:r>
          </a:p>
        </p:txBody>
      </p:sp>
      <p:sp>
        <p:nvSpPr>
          <p:cNvPr id="3" name="Text Placeholder 2">
            <a:extLst>
              <a:ext uri="{FF2B5EF4-FFF2-40B4-BE49-F238E27FC236}">
                <a16:creationId xmlns:a16="http://schemas.microsoft.com/office/drawing/2014/main" id="{383E9D06-A5EA-214D-96C6-B2CA88C435E3}"/>
              </a:ext>
            </a:extLst>
          </p:cNvPr>
          <p:cNvSpPr>
            <a:spLocks noGrp="1"/>
          </p:cNvSpPr>
          <p:nvPr>
            <p:ph idx="1"/>
          </p:nvPr>
        </p:nvSpPr>
        <p:spPr/>
        <p:txBody>
          <a:bodyPr>
            <a:normAutofit fontScale="92500" lnSpcReduction="10000"/>
          </a:bodyPr>
          <a:lstStyle/>
          <a:p>
            <a:pPr marL="252146" indent="-252146">
              <a:buFont typeface="Arial" panose="020B0604020202020204" pitchFamily="34" charset="0"/>
              <a:buChar char="•"/>
            </a:pPr>
            <a:r>
              <a:rPr lang="en-US" sz="2118" dirty="0"/>
              <a:t>Price</a:t>
            </a:r>
            <a:r>
              <a:rPr lang="en-US" sz="1588" dirty="0"/>
              <a:t> </a:t>
            </a:r>
          </a:p>
          <a:p>
            <a:pPr marL="695922" lvl="1" indent="-252146">
              <a:buFont typeface="Arial" panose="020B0604020202020204" pitchFamily="34" charset="0"/>
              <a:buChar char="•"/>
            </a:pPr>
            <a:r>
              <a:rPr lang="en-US" sz="1588" dirty="0">
                <a:solidFill>
                  <a:schemeClr val="tx1"/>
                </a:solidFill>
              </a:rPr>
              <a:t>Basic webinar package is $99 for up to 100 participants/month </a:t>
            </a:r>
          </a:p>
          <a:p>
            <a:pPr marL="695922" lvl="1" indent="-252146">
              <a:buFont typeface="Arial" panose="020B0604020202020204" pitchFamily="34" charset="0"/>
              <a:buChar char="•"/>
            </a:pPr>
            <a:r>
              <a:rPr lang="en-US" sz="1588" dirty="0">
                <a:solidFill>
                  <a:schemeClr val="tx1"/>
                </a:solidFill>
              </a:rPr>
              <a:t>Any more than 100-150 participants and you must upgrade to pricier operator-assisted webinar</a:t>
            </a:r>
            <a:endParaRPr lang="en-US" sz="1765" dirty="0">
              <a:solidFill>
                <a:schemeClr val="tx1"/>
              </a:solidFill>
            </a:endParaRPr>
          </a:p>
          <a:p>
            <a:pPr marL="252146" indent="-252146">
              <a:buFont typeface="Arial" panose="020B0604020202020204" pitchFamily="34" charset="0"/>
              <a:buChar char="•"/>
            </a:pPr>
            <a:r>
              <a:rPr lang="en-US" sz="2118" dirty="0"/>
              <a:t>Cannot post files to download</a:t>
            </a:r>
          </a:p>
          <a:p>
            <a:pPr marL="252146" indent="-252146">
              <a:buFont typeface="Arial" panose="020B0604020202020204" pitchFamily="34" charset="0"/>
              <a:buChar char="•"/>
            </a:pPr>
            <a:r>
              <a:rPr lang="en-US" sz="2118" dirty="0"/>
              <a:t>No built-in closed captioning</a:t>
            </a:r>
          </a:p>
          <a:p>
            <a:pPr marL="252146" indent="-252146">
              <a:buFont typeface="Arial" panose="020B0604020202020204" pitchFamily="34" charset="0"/>
              <a:buChar char="•"/>
            </a:pPr>
            <a:r>
              <a:rPr lang="en-US" sz="2118" dirty="0"/>
              <a:t>Videos don’t play well within the platform</a:t>
            </a:r>
          </a:p>
          <a:p>
            <a:pPr marL="252146" indent="-252146">
              <a:buFont typeface="Arial" panose="020B0604020202020204" pitchFamily="34" charset="0"/>
              <a:buChar char="•"/>
            </a:pPr>
            <a:r>
              <a:rPr lang="en-US" sz="2118" dirty="0"/>
              <a:t>Character counts on polling questions</a:t>
            </a:r>
          </a:p>
          <a:p>
            <a:pPr marL="252146" indent="-252146">
              <a:buFont typeface="Arial" panose="020B0604020202020204" pitchFamily="34" charset="0"/>
              <a:buChar char="•"/>
            </a:pPr>
            <a:r>
              <a:rPr lang="en-US" sz="2118" dirty="0"/>
              <a:t>Cannot significantly modify graphics/logos in emails sent from platform </a:t>
            </a:r>
          </a:p>
          <a:p>
            <a:pPr marL="252146" indent="-252146">
              <a:buFont typeface="Arial" panose="020B0604020202020204" pitchFamily="34" charset="0"/>
              <a:buChar char="•"/>
            </a:pPr>
            <a:r>
              <a:rPr lang="en-US" sz="2118" dirty="0"/>
              <a:t>Can edit recordings in the platform</a:t>
            </a:r>
          </a:p>
          <a:p>
            <a:pPr marL="252146" indent="-252146">
              <a:buFont typeface="Arial" panose="020B0604020202020204" pitchFamily="34" charset="0"/>
              <a:buChar char="•"/>
            </a:pPr>
            <a:r>
              <a:rPr lang="en-US" sz="2118" dirty="0"/>
              <a:t>Periodic technical issues (lines cutting out, delay in moving slides)</a:t>
            </a:r>
          </a:p>
          <a:p>
            <a:pPr marL="252146" indent="-252146">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C7A792C-179F-40C9-A3CC-4DC1423E6DD2}"/>
              </a:ext>
            </a:extLst>
          </p:cNvPr>
          <p:cNvSpPr>
            <a:spLocks noGrp="1"/>
          </p:cNvSpPr>
          <p:nvPr>
            <p:ph type="sldNum" sz="quarter" idx="12"/>
          </p:nvPr>
        </p:nvSpPr>
        <p:spPr/>
        <p:txBody>
          <a:bodyPr/>
          <a:lstStyle/>
          <a:p>
            <a:fld id="{7407AE2B-5099-7E47-BBD9-B1DA69B8770E}" type="slidenum">
              <a:rPr lang="en-US" smtClean="0"/>
              <a:pPr/>
              <a:t>39</a:t>
            </a:fld>
            <a:endParaRPr lang="en-US" dirty="0"/>
          </a:p>
        </p:txBody>
      </p:sp>
      <p:sp>
        <p:nvSpPr>
          <p:cNvPr id="5" name="Footer Placeholder 4">
            <a:extLst>
              <a:ext uri="{FF2B5EF4-FFF2-40B4-BE49-F238E27FC236}">
                <a16:creationId xmlns:a16="http://schemas.microsoft.com/office/drawing/2014/main" id="{91BA3A7C-9C25-4663-A0AE-8106D656D04E}"/>
              </a:ext>
            </a:extLst>
          </p:cNvPr>
          <p:cNvSpPr>
            <a:spLocks noGrp="1"/>
          </p:cNvSpPr>
          <p:nvPr>
            <p:ph type="ftr" sz="quarter" idx="11"/>
          </p:nvPr>
        </p:nvSpPr>
        <p:spPr/>
        <p:txBody>
          <a:bodyPr/>
          <a:lstStyle/>
          <a:p>
            <a:r>
              <a:rPr lang="en-US" dirty="0"/>
              <a:t>Preparing for remote Medicare Open Enrollment Toolkit</a:t>
            </a:r>
          </a:p>
        </p:txBody>
      </p:sp>
    </p:spTree>
    <p:extLst>
      <p:ext uri="{BB962C8B-B14F-4D97-AF65-F5344CB8AC3E}">
        <p14:creationId xmlns:p14="http://schemas.microsoft.com/office/powerpoint/2010/main" val="270205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2895"/>
            <a:ext cx="9144000" cy="1169551"/>
          </a:xfrm>
        </p:spPr>
        <p:txBody>
          <a:bodyPr/>
          <a:lstStyle/>
          <a:p>
            <a:r>
              <a:rPr lang="en-US" sz="3200" dirty="0"/>
              <a:t>Poll: Which web conferencing platform are you using? (select all that apply)</a:t>
            </a:r>
          </a:p>
        </p:txBody>
      </p:sp>
      <p:sp>
        <p:nvSpPr>
          <p:cNvPr id="3" name="Content Placeholder 2"/>
          <p:cNvSpPr>
            <a:spLocks noGrp="1"/>
          </p:cNvSpPr>
          <p:nvPr>
            <p:ph idx="1"/>
          </p:nvPr>
        </p:nvSpPr>
        <p:spPr>
          <a:xfrm>
            <a:off x="1757780" y="1981200"/>
            <a:ext cx="6181049" cy="4343400"/>
          </a:xfrm>
        </p:spPr>
        <p:txBody>
          <a:bodyPr>
            <a:normAutofit/>
          </a:bodyPr>
          <a:lstStyle/>
          <a:p>
            <a:pPr>
              <a:buFont typeface="Wingdings" panose="05000000000000000000" pitchFamily="2" charset="2"/>
              <a:buChar char="q"/>
            </a:pPr>
            <a:r>
              <a:rPr lang="en-US" dirty="0"/>
              <a:t>WebEx</a:t>
            </a:r>
          </a:p>
          <a:p>
            <a:pPr>
              <a:buFont typeface="Wingdings" panose="05000000000000000000" pitchFamily="2" charset="2"/>
              <a:buChar char="q"/>
            </a:pPr>
            <a:r>
              <a:rPr lang="en-US" dirty="0"/>
              <a:t>GoToMeeting/GoToWebinar</a:t>
            </a:r>
          </a:p>
          <a:p>
            <a:pPr>
              <a:buFont typeface="Wingdings" panose="05000000000000000000" pitchFamily="2" charset="2"/>
              <a:buChar char="q"/>
            </a:pPr>
            <a:r>
              <a:rPr lang="en-US" dirty="0"/>
              <a:t>ReadyTalk</a:t>
            </a:r>
          </a:p>
          <a:p>
            <a:pPr>
              <a:buFont typeface="Wingdings" panose="05000000000000000000" pitchFamily="2" charset="2"/>
              <a:buChar char="q"/>
            </a:pPr>
            <a:r>
              <a:rPr lang="en-US" dirty="0"/>
              <a:t>Zoom</a:t>
            </a:r>
          </a:p>
          <a:p>
            <a:pPr>
              <a:buFont typeface="Wingdings" panose="05000000000000000000" pitchFamily="2" charset="2"/>
              <a:buChar char="q"/>
            </a:pPr>
            <a:r>
              <a:rPr lang="en-US" dirty="0"/>
              <a:t>Google Hangouts</a:t>
            </a:r>
          </a:p>
          <a:p>
            <a:pPr>
              <a:buFont typeface="Wingdings" panose="05000000000000000000" pitchFamily="2" charset="2"/>
              <a:buChar char="q"/>
            </a:pPr>
            <a:r>
              <a:rPr lang="en-US" dirty="0"/>
              <a:t>Skype</a:t>
            </a:r>
          </a:p>
          <a:p>
            <a:pPr>
              <a:buFont typeface="Wingdings" panose="05000000000000000000" pitchFamily="2" charset="2"/>
              <a:buChar char="q"/>
            </a:pPr>
            <a:r>
              <a:rPr lang="en-US" dirty="0"/>
              <a:t>Other (type your answer in chat)</a:t>
            </a:r>
          </a:p>
        </p:txBody>
      </p:sp>
      <p:sp>
        <p:nvSpPr>
          <p:cNvPr id="5" name="Footer Placeholder 4">
            <a:extLst>
              <a:ext uri="{FF2B5EF4-FFF2-40B4-BE49-F238E27FC236}">
                <a16:creationId xmlns:a16="http://schemas.microsoft.com/office/drawing/2014/main" id="{292BCDFF-0B96-4E34-A63F-225C2D4D499E}"/>
              </a:ext>
            </a:extLst>
          </p:cNvPr>
          <p:cNvSpPr>
            <a:spLocks noGrp="1"/>
          </p:cNvSpPr>
          <p:nvPr>
            <p:ph type="ftr" sz="quarter" idx="11"/>
          </p:nvPr>
        </p:nvSpPr>
        <p:spPr/>
        <p:txBody>
          <a:bodyPr/>
          <a:lstStyle/>
          <a:p>
            <a:r>
              <a:rPr lang="en-US" dirty="0"/>
              <a:t>Preparing for remote Medicare Open Enrollment Toolkit</a:t>
            </a:r>
          </a:p>
        </p:txBody>
      </p:sp>
      <p:sp>
        <p:nvSpPr>
          <p:cNvPr id="4" name="Slide Number Placeholder 3">
            <a:extLst>
              <a:ext uri="{FF2B5EF4-FFF2-40B4-BE49-F238E27FC236}">
                <a16:creationId xmlns:a16="http://schemas.microsoft.com/office/drawing/2014/main" id="{DFB8811F-36C2-4374-911B-9BEA7BC8A6C3}"/>
              </a:ext>
            </a:extLst>
          </p:cNvPr>
          <p:cNvSpPr>
            <a:spLocks noGrp="1"/>
          </p:cNvSpPr>
          <p:nvPr>
            <p:ph type="sldNum" sz="quarter" idx="12"/>
          </p:nvPr>
        </p:nvSpPr>
        <p:spPr/>
        <p:txBody>
          <a:bodyPr/>
          <a:lstStyle/>
          <a:p>
            <a:fld id="{D098B11A-A959-4BE0-ABB9-B230455D25AB}" type="slidenum">
              <a:rPr lang="en-US" smtClean="0"/>
              <a:t>4</a:t>
            </a:fld>
            <a:endParaRPr lang="en-US" dirty="0"/>
          </a:p>
        </p:txBody>
      </p:sp>
    </p:spTree>
    <p:extLst>
      <p:ext uri="{BB962C8B-B14F-4D97-AF65-F5344CB8AC3E}">
        <p14:creationId xmlns:p14="http://schemas.microsoft.com/office/powerpoint/2010/main" val="626499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1CBA-9E17-8745-9359-B20665790685}"/>
              </a:ext>
            </a:extLst>
          </p:cNvPr>
          <p:cNvSpPr>
            <a:spLocks noGrp="1"/>
          </p:cNvSpPr>
          <p:nvPr>
            <p:ph type="title"/>
          </p:nvPr>
        </p:nvSpPr>
        <p:spPr/>
        <p:txBody>
          <a:bodyPr>
            <a:normAutofit/>
          </a:bodyPr>
          <a:lstStyle/>
          <a:p>
            <a:r>
              <a:rPr lang="en-US" sz="3530" dirty="0"/>
              <a:t>Zoom</a:t>
            </a:r>
          </a:p>
        </p:txBody>
      </p:sp>
      <p:sp>
        <p:nvSpPr>
          <p:cNvPr id="3" name="Text Placeholder 2">
            <a:extLst>
              <a:ext uri="{FF2B5EF4-FFF2-40B4-BE49-F238E27FC236}">
                <a16:creationId xmlns:a16="http://schemas.microsoft.com/office/drawing/2014/main" id="{383E9D06-A5EA-214D-96C6-B2CA88C435E3}"/>
              </a:ext>
            </a:extLst>
          </p:cNvPr>
          <p:cNvSpPr>
            <a:spLocks noGrp="1"/>
          </p:cNvSpPr>
          <p:nvPr>
            <p:ph idx="1"/>
          </p:nvPr>
        </p:nvSpPr>
        <p:spPr/>
        <p:txBody>
          <a:bodyPr>
            <a:normAutofit fontScale="92500" lnSpcReduction="10000"/>
          </a:bodyPr>
          <a:lstStyle/>
          <a:p>
            <a:pPr marL="252146" indent="-252146">
              <a:buFont typeface="Arial" panose="020B0604020202020204" pitchFamily="34" charset="0"/>
              <a:buChar char="•"/>
            </a:pPr>
            <a:r>
              <a:rPr lang="en-US" sz="2118" dirty="0"/>
              <a:t>Video conferencing tool that can be used for meetings, webinars and webcasts</a:t>
            </a:r>
            <a:endParaRPr lang="en-US" sz="1765" dirty="0"/>
          </a:p>
          <a:p>
            <a:pPr marL="252146" indent="-252146">
              <a:buFont typeface="Arial" panose="020B0604020202020204" pitchFamily="34" charset="0"/>
              <a:buChar char="•"/>
            </a:pPr>
            <a:r>
              <a:rPr lang="en-US" sz="2118" dirty="0"/>
              <a:t>Cost efficient </a:t>
            </a:r>
          </a:p>
          <a:p>
            <a:pPr marL="252146" indent="-252146">
              <a:buFont typeface="Arial" panose="020B0604020202020204" pitchFamily="34" charset="0"/>
              <a:buChar char="•"/>
            </a:pPr>
            <a:r>
              <a:rPr lang="en-US" sz="2118" dirty="0"/>
              <a:t>Cloud-based and encrypted</a:t>
            </a:r>
          </a:p>
          <a:p>
            <a:pPr marL="252146" indent="-252146">
              <a:buFont typeface="Arial" panose="020B0604020202020204" pitchFamily="34" charset="0"/>
              <a:buChar char="•"/>
            </a:pPr>
            <a:r>
              <a:rPr lang="en-US" sz="2118" dirty="0"/>
              <a:t>Automatically generates a transcript after recorded events</a:t>
            </a:r>
          </a:p>
          <a:p>
            <a:pPr marL="695922" lvl="1" indent="-252146">
              <a:buFont typeface="Arial" panose="020B0604020202020204" pitchFamily="34" charset="0"/>
              <a:buChar char="•"/>
            </a:pPr>
            <a:r>
              <a:rPr lang="en-US" sz="2118" dirty="0">
                <a:solidFill>
                  <a:schemeClr val="tx1"/>
                </a:solidFill>
              </a:rPr>
              <a:t>Can also buy closed captioning (third party integrated tool)</a:t>
            </a:r>
          </a:p>
          <a:p>
            <a:pPr marL="252146" indent="-252146">
              <a:buFont typeface="Arial" panose="020B0604020202020204" pitchFamily="34" charset="0"/>
              <a:buChar char="•"/>
            </a:pPr>
            <a:r>
              <a:rPr lang="en-US" sz="2118" dirty="0"/>
              <a:t>Broadcast live on YouTube and Facebook</a:t>
            </a:r>
          </a:p>
          <a:p>
            <a:pPr marL="252146" indent="-252146">
              <a:buFont typeface="Arial" panose="020B0604020202020204" pitchFamily="34" charset="0"/>
              <a:buChar char="•"/>
            </a:pPr>
            <a:r>
              <a:rPr lang="en-US" sz="2118" dirty="0"/>
              <a:t>PayPal integration to monetize webinars</a:t>
            </a:r>
          </a:p>
          <a:p>
            <a:pPr marL="252146" indent="-252146">
              <a:buFont typeface="Arial" panose="020B0604020202020204" pitchFamily="34" charset="0"/>
              <a:buChar char="•"/>
            </a:pPr>
            <a:r>
              <a:rPr lang="en-US" sz="2118" dirty="0"/>
              <a:t>Cannot edit recording in the tool</a:t>
            </a:r>
          </a:p>
          <a:p>
            <a:pPr marL="252146" indent="-252146">
              <a:buFont typeface="Arial" panose="020B0604020202020204" pitchFamily="34" charset="0"/>
              <a:buChar char="•"/>
            </a:pPr>
            <a:r>
              <a:rPr lang="en-US" sz="2118" dirty="0"/>
              <a:t>No email direct from system—integrates with other tools</a:t>
            </a:r>
          </a:p>
          <a:p>
            <a:endParaRPr lang="en-US" sz="2118" dirty="0"/>
          </a:p>
          <a:p>
            <a:pPr marL="252146" indent="-252146">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D346189-9D95-4636-A4AC-5FE4C2485FD3}"/>
              </a:ext>
            </a:extLst>
          </p:cNvPr>
          <p:cNvSpPr>
            <a:spLocks noGrp="1"/>
          </p:cNvSpPr>
          <p:nvPr>
            <p:ph type="sldNum" sz="quarter" idx="12"/>
          </p:nvPr>
        </p:nvSpPr>
        <p:spPr/>
        <p:txBody>
          <a:bodyPr/>
          <a:lstStyle/>
          <a:p>
            <a:fld id="{7407AE2B-5099-7E47-BBD9-B1DA69B8770E}" type="slidenum">
              <a:rPr lang="en-US" smtClean="0"/>
              <a:pPr/>
              <a:t>40</a:t>
            </a:fld>
            <a:endParaRPr lang="en-US" dirty="0"/>
          </a:p>
        </p:txBody>
      </p:sp>
      <p:sp>
        <p:nvSpPr>
          <p:cNvPr id="5" name="Footer Placeholder 4">
            <a:extLst>
              <a:ext uri="{FF2B5EF4-FFF2-40B4-BE49-F238E27FC236}">
                <a16:creationId xmlns:a16="http://schemas.microsoft.com/office/drawing/2014/main" id="{F298FDE2-73B3-4D35-B7D7-91D356B4DCC0}"/>
              </a:ext>
            </a:extLst>
          </p:cNvPr>
          <p:cNvSpPr>
            <a:spLocks noGrp="1"/>
          </p:cNvSpPr>
          <p:nvPr>
            <p:ph type="ftr" sz="quarter" idx="11"/>
          </p:nvPr>
        </p:nvSpPr>
        <p:spPr/>
        <p:txBody>
          <a:bodyPr/>
          <a:lstStyle/>
          <a:p>
            <a:r>
              <a:rPr lang="en-US" dirty="0"/>
              <a:t>Preparing for remote Medicare Open Enrollment Toolkit</a:t>
            </a:r>
          </a:p>
        </p:txBody>
      </p:sp>
    </p:spTree>
    <p:extLst>
      <p:ext uri="{BB962C8B-B14F-4D97-AF65-F5344CB8AC3E}">
        <p14:creationId xmlns:p14="http://schemas.microsoft.com/office/powerpoint/2010/main" val="1114968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6D8764-BC8E-45F2-9C71-06EB0ADD42C2}"/>
              </a:ext>
            </a:extLst>
          </p:cNvPr>
          <p:cNvSpPr>
            <a:spLocks noGrp="1"/>
          </p:cNvSpPr>
          <p:nvPr>
            <p:ph type="title"/>
          </p:nvPr>
        </p:nvSpPr>
        <p:spPr>
          <a:xfrm>
            <a:off x="1097280" y="286603"/>
            <a:ext cx="10058400" cy="1450757"/>
          </a:xfrm>
        </p:spPr>
        <p:txBody>
          <a:bodyPr>
            <a:normAutofit/>
          </a:bodyPr>
          <a:lstStyle/>
          <a:p>
            <a:r>
              <a:rPr lang="en-US" dirty="0"/>
              <a:t>Zoom Bonus Tips</a:t>
            </a:r>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ACE41232-7147-4A92-AA9A-3A8AA9B02313}"/>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dirty="0"/>
              <a:t>Preparing for remote Medicare Open Enrollment Toolkit</a:t>
            </a:r>
          </a:p>
        </p:txBody>
      </p:sp>
      <p:sp>
        <p:nvSpPr>
          <p:cNvPr id="4" name="Slide Number Placeholder 3">
            <a:extLst>
              <a:ext uri="{FF2B5EF4-FFF2-40B4-BE49-F238E27FC236}">
                <a16:creationId xmlns:a16="http://schemas.microsoft.com/office/drawing/2014/main" id="{26D5CE79-69F6-4AA0-B12D-D7EB3E08112D}"/>
              </a:ext>
            </a:extLst>
          </p:cNvPr>
          <p:cNvSpPr>
            <a:spLocks noGrp="1"/>
          </p:cNvSpPr>
          <p:nvPr>
            <p:ph type="sldNum" sz="quarter" idx="12"/>
          </p:nvPr>
        </p:nvSpPr>
        <p:spPr>
          <a:xfrm>
            <a:off x="9900458" y="6459785"/>
            <a:ext cx="1312025" cy="365125"/>
          </a:xfrm>
        </p:spPr>
        <p:txBody>
          <a:bodyPr>
            <a:normAutofit/>
          </a:bodyPr>
          <a:lstStyle/>
          <a:p>
            <a:pPr>
              <a:spcAft>
                <a:spcPts val="600"/>
              </a:spcAft>
            </a:pPr>
            <a:fld id="{D098B11A-A959-4BE0-ABB9-B230455D25AB}" type="slidenum">
              <a:rPr lang="en-US" smtClean="0"/>
              <a:pPr>
                <a:spcAft>
                  <a:spcPts val="600"/>
                </a:spcAft>
              </a:pPr>
              <a:t>41</a:t>
            </a:fld>
            <a:endParaRPr lang="en-US" dirty="0"/>
          </a:p>
        </p:txBody>
      </p:sp>
      <p:graphicFrame>
        <p:nvGraphicFramePr>
          <p:cNvPr id="5" name="Content Placeholder 4">
            <a:extLst>
              <a:ext uri="{FF2B5EF4-FFF2-40B4-BE49-F238E27FC236}">
                <a16:creationId xmlns:a16="http://schemas.microsoft.com/office/drawing/2014/main" id="{6F42D03F-931F-4CFE-B7D5-5BFA90BD70F4}"/>
              </a:ext>
            </a:extLst>
          </p:cNvPr>
          <p:cNvGraphicFramePr>
            <a:graphicFrameLocks noGrp="1"/>
          </p:cNvGraphicFramePr>
          <p:nvPr>
            <p:ph idx="1"/>
            <p:extLst>
              <p:ext uri="{D42A27DB-BD31-4B8C-83A1-F6EECF244321}">
                <p14:modId xmlns:p14="http://schemas.microsoft.com/office/powerpoint/2010/main" val="207374390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58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4D1963A3-E27D-4229-815A-9589915804F9}"/>
              </a:ext>
            </a:extLst>
          </p:cNvPr>
          <p:cNvSpPr>
            <a:spLocks noGrp="1"/>
          </p:cNvSpPr>
          <p:nvPr>
            <p:ph type="title"/>
          </p:nvPr>
        </p:nvSpPr>
        <p:spPr>
          <a:xfrm>
            <a:off x="1097280" y="286603"/>
            <a:ext cx="10058400" cy="1450757"/>
          </a:xfrm>
        </p:spPr>
        <p:txBody>
          <a:bodyPr vert="horz" lIns="274320" tIns="91440" rIns="91440" bIns="91440" rtlCol="0" anchorCtr="0">
            <a:normAutofit/>
          </a:bodyPr>
          <a:lstStyle/>
          <a:p>
            <a:r>
              <a:rPr lang="en-US" sz="3400" dirty="0"/>
              <a:t>FAQ: What web conferencing options can I get for free (or almost free)?</a:t>
            </a:r>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F5C215FC-6867-479F-97DE-CC7A18F20CE0}"/>
              </a:ext>
            </a:extLst>
          </p:cNvPr>
          <p:cNvSpPr>
            <a:spLocks noGrp="1"/>
          </p:cNvSpPr>
          <p:nvPr>
            <p:ph type="sldNum" sz="quarter" idx="12"/>
          </p:nvPr>
        </p:nvSpPr>
        <p:spPr>
          <a:xfrm>
            <a:off x="9900458" y="6459785"/>
            <a:ext cx="1312025" cy="365125"/>
          </a:xfrm>
        </p:spPr>
        <p:txBody>
          <a:bodyPr>
            <a:normAutofit/>
          </a:bodyPr>
          <a:lstStyle/>
          <a:p>
            <a:pPr>
              <a:spcAft>
                <a:spcPts val="600"/>
              </a:spcAft>
            </a:pPr>
            <a:fld id="{95E3A6E9-5B14-4D56-A835-3C14068333DF}" type="slidenum">
              <a:rPr lang="en-CA" smtClean="0"/>
              <a:pPr>
                <a:spcAft>
                  <a:spcPts val="600"/>
                </a:spcAft>
              </a:pPr>
              <a:t>42</a:t>
            </a:fld>
            <a:endParaRPr lang="en-CA" dirty="0"/>
          </a:p>
        </p:txBody>
      </p:sp>
      <p:graphicFrame>
        <p:nvGraphicFramePr>
          <p:cNvPr id="5" name="Content Placeholder 4">
            <a:extLst>
              <a:ext uri="{FF2B5EF4-FFF2-40B4-BE49-F238E27FC236}">
                <a16:creationId xmlns:a16="http://schemas.microsoft.com/office/drawing/2014/main" id="{C87BDB95-BDFF-44C0-8D4E-5D562F5C302F}"/>
              </a:ext>
            </a:extLst>
          </p:cNvPr>
          <p:cNvGraphicFramePr>
            <a:graphicFrameLocks noGrp="1"/>
          </p:cNvGraphicFramePr>
          <p:nvPr>
            <p:ph idx="1"/>
            <p:extLst>
              <p:ext uri="{D42A27DB-BD31-4B8C-83A1-F6EECF244321}">
                <p14:modId xmlns:p14="http://schemas.microsoft.com/office/powerpoint/2010/main" val="252629611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1448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6"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18BA86BA-1F0A-4047-AAF6-9A6CAE68A17C}"/>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FAQ: Where can I find free (or low cost) pictures?</a:t>
            </a:r>
          </a:p>
        </p:txBody>
      </p:sp>
      <p:sp>
        <p:nvSpPr>
          <p:cNvPr id="17"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0CEE697-3D24-4285-8FB0-66E13C7FE3AF}"/>
              </a:ext>
            </a:extLst>
          </p:cNvPr>
          <p:cNvSpPr>
            <a:spLocks noGrp="1"/>
          </p:cNvSpPr>
          <p:nvPr>
            <p:ph idx="1"/>
          </p:nvPr>
        </p:nvSpPr>
        <p:spPr>
          <a:xfrm>
            <a:off x="4742016" y="605896"/>
            <a:ext cx="6413663" cy="5646208"/>
          </a:xfrm>
        </p:spPr>
        <p:txBody>
          <a:bodyPr anchor="ctr">
            <a:normAutofit/>
          </a:bodyPr>
          <a:lstStyle/>
          <a:p>
            <a:r>
              <a:rPr lang="en-US" b="0" dirty="0">
                <a:hlinkClick r:id="rId2"/>
              </a:rPr>
              <a:t>www.freeimages.com</a:t>
            </a:r>
            <a:r>
              <a:rPr lang="en-US" b="0" dirty="0"/>
              <a:t> has a limited selection of free images to download</a:t>
            </a:r>
          </a:p>
          <a:p>
            <a:r>
              <a:rPr lang="en-US" b="0" dirty="0">
                <a:hlinkClick r:id="rId3"/>
              </a:rPr>
              <a:t>www.stocksky.com</a:t>
            </a:r>
            <a:r>
              <a:rPr lang="en-US" b="0" dirty="0"/>
              <a:t> has photos starting from $15-30</a:t>
            </a:r>
          </a:p>
          <a:p>
            <a:r>
              <a:rPr lang="en-US" b="0" dirty="0">
                <a:hlinkClick r:id="rId4"/>
              </a:rPr>
              <a:t>www.blendimages.com</a:t>
            </a:r>
            <a:r>
              <a:rPr lang="en-US" b="0" dirty="0"/>
              <a:t> features more racial/ethnic diversity; photos start at $20</a:t>
            </a:r>
          </a:p>
          <a:p>
            <a:r>
              <a:rPr lang="en-US" b="0" dirty="0">
                <a:hlinkClick r:id="rId5"/>
              </a:rPr>
              <a:t>https://unsplash.com/</a:t>
            </a:r>
            <a:r>
              <a:rPr lang="en-US" b="0" dirty="0"/>
              <a:t> has free photos with diverse audiences</a:t>
            </a:r>
          </a:p>
          <a:p>
            <a:r>
              <a:rPr lang="en-US" b="0" dirty="0">
                <a:hlinkClick r:id="rId6"/>
              </a:rPr>
              <a:t>https://pixabay.com/</a:t>
            </a:r>
            <a:r>
              <a:rPr lang="en-US" b="0" dirty="0"/>
              <a:t> also has free photos</a:t>
            </a:r>
          </a:p>
          <a:p>
            <a:r>
              <a:rPr lang="en-US" b="0" dirty="0"/>
              <a:t>Take your own photos! Get photo releases. </a:t>
            </a:r>
          </a:p>
        </p:txBody>
      </p:sp>
      <p:sp>
        <p:nvSpPr>
          <p:cNvPr id="2" name="Slide Number Placeholder 1">
            <a:extLst>
              <a:ext uri="{FF2B5EF4-FFF2-40B4-BE49-F238E27FC236}">
                <a16:creationId xmlns:a16="http://schemas.microsoft.com/office/drawing/2014/main" id="{9FA33A8B-5716-40A8-AE81-3DD4FAE5F07C}"/>
              </a:ext>
            </a:extLst>
          </p:cNvPr>
          <p:cNvSpPr>
            <a:spLocks noGrp="1"/>
          </p:cNvSpPr>
          <p:nvPr>
            <p:ph type="sldNum" sz="quarter" idx="12"/>
          </p:nvPr>
        </p:nvSpPr>
        <p:spPr>
          <a:xfrm>
            <a:off x="10123055" y="6459785"/>
            <a:ext cx="1089428" cy="365125"/>
          </a:xfrm>
        </p:spPr>
        <p:txBody>
          <a:bodyPr>
            <a:normAutofit/>
          </a:bodyPr>
          <a:lstStyle/>
          <a:p>
            <a:pPr>
              <a:spcAft>
                <a:spcPts val="600"/>
              </a:spcAft>
            </a:pPr>
            <a:fld id="{95E3A6E9-5B14-4D56-A835-3C14068333DF}" type="slidenum">
              <a:rPr lang="en-CA">
                <a:solidFill>
                  <a:schemeClr val="tx2"/>
                </a:solidFill>
              </a:rPr>
              <a:pPr>
                <a:spcAft>
                  <a:spcPts val="600"/>
                </a:spcAft>
              </a:pPr>
              <a:t>43</a:t>
            </a:fld>
            <a:endParaRPr lang="en-CA" dirty="0">
              <a:solidFill>
                <a:schemeClr val="tx2"/>
              </a:solidFill>
            </a:endParaRPr>
          </a:p>
        </p:txBody>
      </p:sp>
    </p:spTree>
    <p:extLst>
      <p:ext uri="{BB962C8B-B14F-4D97-AF65-F5344CB8AC3E}">
        <p14:creationId xmlns:p14="http://schemas.microsoft.com/office/powerpoint/2010/main" val="3964796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F61D761-F05B-415C-AFDF-632B129EE3F4}"/>
              </a:ext>
            </a:extLst>
          </p:cNvPr>
          <p:cNvSpPr>
            <a:spLocks noGrp="1"/>
          </p:cNvSpPr>
          <p:nvPr>
            <p:ph type="title"/>
          </p:nvPr>
        </p:nvSpPr>
        <p:spPr>
          <a:xfrm>
            <a:off x="6411685" y="634946"/>
            <a:ext cx="5127171" cy="1450757"/>
          </a:xfrm>
        </p:spPr>
        <p:txBody>
          <a:bodyPr>
            <a:normAutofit/>
          </a:bodyPr>
          <a:lstStyle/>
          <a:p>
            <a:r>
              <a:rPr lang="en-US" sz="3400" dirty="0"/>
              <a:t>FAQ: Which platforms offer closed captioning?</a:t>
            </a:r>
          </a:p>
        </p:txBody>
      </p:sp>
      <p:cxnSp>
        <p:nvCxnSpPr>
          <p:cNvPr id="24"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55DA04-3F54-472D-B8B9-A5B348188396}"/>
              </a:ext>
            </a:extLst>
          </p:cNvPr>
          <p:cNvSpPr>
            <a:spLocks noGrp="1"/>
          </p:cNvSpPr>
          <p:nvPr>
            <p:ph idx="1"/>
          </p:nvPr>
        </p:nvSpPr>
        <p:spPr>
          <a:xfrm>
            <a:off x="6411684" y="2198914"/>
            <a:ext cx="5127172" cy="3670180"/>
          </a:xfrm>
        </p:spPr>
        <p:txBody>
          <a:bodyPr>
            <a:normAutofit/>
          </a:bodyPr>
          <a:lstStyle/>
          <a:p>
            <a:pPr marL="0" indent="0">
              <a:buNone/>
            </a:pPr>
            <a:r>
              <a:rPr lang="en-US" b="0" dirty="0">
                <a:solidFill>
                  <a:srgbClr val="C00000"/>
                </a:solidFill>
              </a:rPr>
              <a:t>Disclaimer: This information is intended to provide an informal and impartial comparison</a:t>
            </a:r>
            <a:r>
              <a:rPr lang="en-US" b="0" dirty="0"/>
              <a:t>, based on what panelists learned when doing their own research. It may no longer be current! Please ask each provider for yourself as you do your own research.</a:t>
            </a:r>
          </a:p>
        </p:txBody>
      </p:sp>
      <p:sp>
        <p:nvSpPr>
          <p:cNvPr id="2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493E7F4B-F366-43CE-A972-999A2ECE30AC}"/>
              </a:ext>
            </a:extLst>
          </p:cNvPr>
          <p:cNvSpPr>
            <a:spLocks noGrp="1"/>
          </p:cNvSpPr>
          <p:nvPr>
            <p:ph type="sldNum" sz="quarter" idx="12"/>
          </p:nvPr>
        </p:nvSpPr>
        <p:spPr>
          <a:xfrm>
            <a:off x="9900458" y="6459785"/>
            <a:ext cx="1312025" cy="365125"/>
          </a:xfrm>
        </p:spPr>
        <p:txBody>
          <a:bodyPr>
            <a:normAutofit/>
          </a:bodyPr>
          <a:lstStyle/>
          <a:p>
            <a:pPr>
              <a:spcAft>
                <a:spcPts val="600"/>
              </a:spcAft>
            </a:pPr>
            <a:fld id="{95E3A6E9-5B14-4D56-A835-3C14068333DF}" type="slidenum">
              <a:rPr lang="en-CA" smtClean="0"/>
              <a:pPr>
                <a:spcAft>
                  <a:spcPts val="600"/>
                </a:spcAft>
              </a:pPr>
              <a:t>44</a:t>
            </a:fld>
            <a:endParaRPr lang="en-CA" dirty="0"/>
          </a:p>
        </p:txBody>
      </p:sp>
      <p:sp>
        <p:nvSpPr>
          <p:cNvPr id="6" name="Rectangle 5">
            <a:extLst>
              <a:ext uri="{FF2B5EF4-FFF2-40B4-BE49-F238E27FC236}">
                <a16:creationId xmlns:a16="http://schemas.microsoft.com/office/drawing/2014/main" id="{49F57007-40F5-491B-8B8F-3B26843BA194}"/>
              </a:ext>
            </a:extLst>
          </p:cNvPr>
          <p:cNvSpPr/>
          <p:nvPr/>
        </p:nvSpPr>
        <p:spPr>
          <a:xfrm>
            <a:off x="6602791" y="4427721"/>
            <a:ext cx="4609692"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en-US" sz="2000" dirty="0">
                <a:solidFill>
                  <a:schemeClr val="tx1">
                    <a:lumMod val="75000"/>
                    <a:lumOff val="25000"/>
                  </a:schemeClr>
                </a:solidFill>
              </a:rPr>
              <a:t>Tip: Third-party tools are also available for closed captioning. VITAC is one common source: </a:t>
            </a:r>
            <a:r>
              <a:rPr lang="en-US" sz="2000" dirty="0"/>
              <a:t>(</a:t>
            </a:r>
            <a:r>
              <a:rPr lang="en-US" sz="2000" dirty="0">
                <a:hlinkClick r:id="rId2"/>
              </a:rPr>
              <a:t>https://www.vitac.com/live-closed-captioning/</a:t>
            </a:r>
            <a:r>
              <a:rPr lang="en-US" sz="2000" dirty="0"/>
              <a:t>) </a:t>
            </a:r>
          </a:p>
        </p:txBody>
      </p:sp>
      <p:graphicFrame>
        <p:nvGraphicFramePr>
          <p:cNvPr id="5" name="Table 4">
            <a:extLst>
              <a:ext uri="{FF2B5EF4-FFF2-40B4-BE49-F238E27FC236}">
                <a16:creationId xmlns:a16="http://schemas.microsoft.com/office/drawing/2014/main" id="{F02B6E30-A218-4814-833A-E09F16E7EE83}"/>
              </a:ext>
            </a:extLst>
          </p:cNvPr>
          <p:cNvGraphicFramePr>
            <a:graphicFrameLocks noGrp="1"/>
          </p:cNvGraphicFramePr>
          <p:nvPr>
            <p:extLst>
              <p:ext uri="{D42A27DB-BD31-4B8C-83A1-F6EECF244321}">
                <p14:modId xmlns:p14="http://schemas.microsoft.com/office/powerpoint/2010/main" val="3375588309"/>
              </p:ext>
            </p:extLst>
          </p:nvPr>
        </p:nvGraphicFramePr>
        <p:xfrm>
          <a:off x="207099" y="718518"/>
          <a:ext cx="5997485" cy="5150576"/>
        </p:xfrm>
        <a:graphic>
          <a:graphicData uri="http://schemas.openxmlformats.org/drawingml/2006/table">
            <a:tbl>
              <a:tblPr firstRow="1" bandRow="1">
                <a:tableStyleId>{5C22544A-7EE6-4342-B048-85BDC9FD1C3A}</a:tableStyleId>
              </a:tblPr>
              <a:tblGrid>
                <a:gridCol w="3003496">
                  <a:extLst>
                    <a:ext uri="{9D8B030D-6E8A-4147-A177-3AD203B41FA5}">
                      <a16:colId xmlns:a16="http://schemas.microsoft.com/office/drawing/2014/main" val="2509068463"/>
                    </a:ext>
                  </a:extLst>
                </a:gridCol>
                <a:gridCol w="2993989">
                  <a:extLst>
                    <a:ext uri="{9D8B030D-6E8A-4147-A177-3AD203B41FA5}">
                      <a16:colId xmlns:a16="http://schemas.microsoft.com/office/drawing/2014/main" val="3512947003"/>
                    </a:ext>
                  </a:extLst>
                </a:gridCol>
              </a:tblGrid>
              <a:tr h="370296">
                <a:tc>
                  <a:txBody>
                    <a:bodyPr/>
                    <a:lstStyle/>
                    <a:p>
                      <a:r>
                        <a:rPr lang="en-US" sz="1800" dirty="0">
                          <a:solidFill>
                            <a:schemeClr val="tx1"/>
                          </a:solidFill>
                        </a:rPr>
                        <a:t>Platform</a:t>
                      </a:r>
                    </a:p>
                  </a:txBody>
                  <a:tcPr marL="78231" marR="78231" marT="39116" marB="39116"/>
                </a:tc>
                <a:tc>
                  <a:txBody>
                    <a:bodyPr/>
                    <a:lstStyle/>
                    <a:p>
                      <a:r>
                        <a:rPr lang="en-US" sz="1800" dirty="0">
                          <a:solidFill>
                            <a:schemeClr val="tx1"/>
                          </a:solidFill>
                        </a:rPr>
                        <a:t>Panelists say… </a:t>
                      </a:r>
                    </a:p>
                  </a:txBody>
                  <a:tcPr marL="78231" marR="78231" marT="39116" marB="39116"/>
                </a:tc>
                <a:extLst>
                  <a:ext uri="{0D108BD9-81ED-4DB2-BD59-A6C34878D82A}">
                    <a16:rowId xmlns:a16="http://schemas.microsoft.com/office/drawing/2014/main" val="4047840912"/>
                  </a:ext>
                </a:extLst>
              </a:tr>
              <a:tr h="882997">
                <a:tc>
                  <a:txBody>
                    <a:bodyPr/>
                    <a:lstStyle/>
                    <a:p>
                      <a:r>
                        <a:rPr lang="en-US" sz="1800" dirty="0"/>
                        <a:t>WebEx</a:t>
                      </a:r>
                    </a:p>
                  </a:txBody>
                  <a:tcPr marL="78231" marR="78231" marT="39116" marB="39116"/>
                </a:tc>
                <a:tc>
                  <a:txBody>
                    <a:bodyPr/>
                    <a:lstStyle/>
                    <a:p>
                      <a:r>
                        <a:rPr lang="en-US" sz="1800" dirty="0"/>
                        <a:t>Available in Meeting Center but not Event Center</a:t>
                      </a:r>
                    </a:p>
                  </a:txBody>
                  <a:tcPr marL="78231" marR="78231" marT="39116" marB="39116"/>
                </a:tc>
                <a:extLst>
                  <a:ext uri="{0D108BD9-81ED-4DB2-BD59-A6C34878D82A}">
                    <a16:rowId xmlns:a16="http://schemas.microsoft.com/office/drawing/2014/main" val="1545289589"/>
                  </a:ext>
                </a:extLst>
              </a:tr>
              <a:tr h="614742">
                <a:tc>
                  <a:txBody>
                    <a:bodyPr/>
                    <a:lstStyle/>
                    <a:p>
                      <a:r>
                        <a:rPr lang="en-US" sz="1800" dirty="0"/>
                        <a:t>Go To Meeting/Go To Webinar</a:t>
                      </a:r>
                    </a:p>
                  </a:txBody>
                  <a:tcPr marL="78231" marR="78231" marT="39116" marB="39116"/>
                </a:tc>
                <a:tc>
                  <a:txBody>
                    <a:bodyPr/>
                    <a:lstStyle/>
                    <a:p>
                      <a:r>
                        <a:rPr lang="en-US" sz="1800" dirty="0"/>
                        <a:t>No closed captioning </a:t>
                      </a:r>
                    </a:p>
                  </a:txBody>
                  <a:tcPr marL="78231" marR="78231" marT="39116" marB="39116"/>
                </a:tc>
                <a:extLst>
                  <a:ext uri="{0D108BD9-81ED-4DB2-BD59-A6C34878D82A}">
                    <a16:rowId xmlns:a16="http://schemas.microsoft.com/office/drawing/2014/main" val="3667568835"/>
                  </a:ext>
                </a:extLst>
              </a:tr>
              <a:tr h="614742">
                <a:tc>
                  <a:txBody>
                    <a:bodyPr/>
                    <a:lstStyle/>
                    <a:p>
                      <a:r>
                        <a:rPr lang="en-US" sz="1800" dirty="0"/>
                        <a:t>ReadyTalk</a:t>
                      </a:r>
                    </a:p>
                  </a:txBody>
                  <a:tcPr marL="78231" marR="78231" marT="39116" marB="39116"/>
                </a:tc>
                <a:tc>
                  <a:txBody>
                    <a:bodyPr/>
                    <a:lstStyle/>
                    <a:p>
                      <a:r>
                        <a:rPr lang="en-US" sz="1800" dirty="0"/>
                        <a:t>No built-in closed captioning</a:t>
                      </a:r>
                    </a:p>
                  </a:txBody>
                  <a:tcPr marL="78231" marR="78231" marT="39116" marB="39116"/>
                </a:tc>
                <a:extLst>
                  <a:ext uri="{0D108BD9-81ED-4DB2-BD59-A6C34878D82A}">
                    <a16:rowId xmlns:a16="http://schemas.microsoft.com/office/drawing/2014/main" val="3037375801"/>
                  </a:ext>
                </a:extLst>
              </a:tr>
              <a:tr h="1687763">
                <a:tc>
                  <a:txBody>
                    <a:bodyPr/>
                    <a:lstStyle/>
                    <a:p>
                      <a:r>
                        <a:rPr lang="en-US" sz="1800" dirty="0"/>
                        <a:t>Zoom</a:t>
                      </a:r>
                    </a:p>
                  </a:txBody>
                  <a:tcPr marL="78231" marR="78231" marT="39116" marB="39116"/>
                </a:tc>
                <a:tc>
                  <a:txBody>
                    <a:bodyPr/>
                    <a:lstStyle/>
                    <a:p>
                      <a:r>
                        <a:rPr lang="en-US" sz="1800" dirty="0"/>
                        <a:t>Automatically generates a transcript after recorded events; can also buy closed captioning (third party integrated tool)</a:t>
                      </a:r>
                    </a:p>
                  </a:txBody>
                  <a:tcPr marL="78231" marR="78231" marT="39116" marB="39116"/>
                </a:tc>
                <a:extLst>
                  <a:ext uri="{0D108BD9-81ED-4DB2-BD59-A6C34878D82A}">
                    <a16:rowId xmlns:a16="http://schemas.microsoft.com/office/drawing/2014/main" val="2617969541"/>
                  </a:ext>
                </a:extLst>
              </a:tr>
              <a:tr h="88299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dirty="0"/>
                        <a:t>Skype for Business</a:t>
                      </a:r>
                    </a:p>
                  </a:txBody>
                  <a:tcPr marL="78231" marR="78231" marT="39116" marB="39116"/>
                </a:tc>
                <a:tc>
                  <a:txBody>
                    <a:bodyPr/>
                    <a:lstStyle/>
                    <a:p>
                      <a:r>
                        <a:rPr lang="en-US" sz="1800" dirty="0"/>
                        <a:t>Language can be selected along with closed captions</a:t>
                      </a:r>
                    </a:p>
                  </a:txBody>
                  <a:tcPr marL="78231" marR="78231" marT="39116" marB="39116"/>
                </a:tc>
                <a:extLst>
                  <a:ext uri="{0D108BD9-81ED-4DB2-BD59-A6C34878D82A}">
                    <a16:rowId xmlns:a16="http://schemas.microsoft.com/office/drawing/2014/main" val="1670137594"/>
                  </a:ext>
                </a:extLst>
              </a:tr>
            </a:tbl>
          </a:graphicData>
        </a:graphic>
      </p:graphicFrame>
    </p:spTree>
    <p:extLst>
      <p:ext uri="{BB962C8B-B14F-4D97-AF65-F5344CB8AC3E}">
        <p14:creationId xmlns:p14="http://schemas.microsoft.com/office/powerpoint/2010/main" val="292053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232F9-C8BE-4DF3-A1DA-33692AC43BE6}"/>
              </a:ext>
            </a:extLst>
          </p:cNvPr>
          <p:cNvSpPr>
            <a:spLocks noGrp="1"/>
          </p:cNvSpPr>
          <p:nvPr>
            <p:ph type="title"/>
          </p:nvPr>
        </p:nvSpPr>
        <p:spPr/>
        <p:txBody>
          <a:bodyPr/>
          <a:lstStyle/>
          <a:p>
            <a:r>
              <a:rPr lang="en-US" dirty="0"/>
              <a:t>Webex</a:t>
            </a:r>
          </a:p>
        </p:txBody>
      </p:sp>
      <p:sp>
        <p:nvSpPr>
          <p:cNvPr id="6" name="Text Placeholder 5">
            <a:extLst>
              <a:ext uri="{FF2B5EF4-FFF2-40B4-BE49-F238E27FC236}">
                <a16:creationId xmlns:a16="http://schemas.microsoft.com/office/drawing/2014/main" id="{89318581-B5DB-4330-9DB0-3161DA2BE5D6}"/>
              </a:ext>
            </a:extLst>
          </p:cNvPr>
          <p:cNvSpPr>
            <a:spLocks noGrp="1"/>
          </p:cNvSpPr>
          <p:nvPr>
            <p:ph type="body" idx="1"/>
          </p:nvPr>
        </p:nvSpPr>
        <p:spPr/>
        <p:txBody>
          <a:bodyPr>
            <a:normAutofit fontScale="85000" lnSpcReduction="10000"/>
          </a:bodyPr>
          <a:lstStyle/>
          <a:p>
            <a:endParaRPr lang="en-US" dirty="0"/>
          </a:p>
          <a:p>
            <a:r>
              <a:rPr lang="en-US" dirty="0"/>
              <a:t>Content Provided by the Idaho State health Insurance Assistance Program, called “SHIBA”</a:t>
            </a:r>
          </a:p>
        </p:txBody>
      </p:sp>
      <p:sp>
        <p:nvSpPr>
          <p:cNvPr id="4" name="Footer Placeholder 3">
            <a:extLst>
              <a:ext uri="{FF2B5EF4-FFF2-40B4-BE49-F238E27FC236}">
                <a16:creationId xmlns:a16="http://schemas.microsoft.com/office/drawing/2014/main" id="{FACAF6EF-5984-4BCF-A135-6D10D3577D00}"/>
              </a:ext>
            </a:extLst>
          </p:cNvPr>
          <p:cNvSpPr>
            <a:spLocks noGrp="1"/>
          </p:cNvSpPr>
          <p:nvPr>
            <p:ph type="ftr" sz="quarter" idx="11"/>
          </p:nvPr>
        </p:nvSpPr>
        <p:spPr/>
        <p:txBody>
          <a:bodyPr/>
          <a:lstStyle/>
          <a:p>
            <a:r>
              <a:rPr lang="en-US" dirty="0"/>
              <a:t>Preparing for remote Medicare Open Enrollment Toolkit</a:t>
            </a:r>
          </a:p>
        </p:txBody>
      </p:sp>
      <p:sp>
        <p:nvSpPr>
          <p:cNvPr id="7" name="Slide Number Placeholder 6">
            <a:extLst>
              <a:ext uri="{FF2B5EF4-FFF2-40B4-BE49-F238E27FC236}">
                <a16:creationId xmlns:a16="http://schemas.microsoft.com/office/drawing/2014/main" id="{75A57D4F-9BDF-481A-92C0-E568EF9465D1}"/>
              </a:ext>
            </a:extLst>
          </p:cNvPr>
          <p:cNvSpPr>
            <a:spLocks noGrp="1"/>
          </p:cNvSpPr>
          <p:nvPr>
            <p:ph type="sldNum" sz="quarter" idx="12"/>
          </p:nvPr>
        </p:nvSpPr>
        <p:spPr/>
        <p:txBody>
          <a:bodyPr/>
          <a:lstStyle/>
          <a:p>
            <a:fld id="{D098B11A-A959-4BE0-ABB9-B230455D25AB}" type="slidenum">
              <a:rPr lang="en-US" smtClean="0"/>
              <a:t>5</a:t>
            </a:fld>
            <a:endParaRPr lang="en-US" dirty="0"/>
          </a:p>
        </p:txBody>
      </p:sp>
    </p:spTree>
    <p:extLst>
      <p:ext uri="{BB962C8B-B14F-4D97-AF65-F5344CB8AC3E}">
        <p14:creationId xmlns:p14="http://schemas.microsoft.com/office/powerpoint/2010/main" val="385837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950" y="895466"/>
            <a:ext cx="5801371" cy="876533"/>
          </a:xfrm>
        </p:spPr>
        <p:txBody>
          <a:bodyPr>
            <a:normAutofit fontScale="90000"/>
          </a:bodyPr>
          <a:lstStyle/>
          <a:p>
            <a:r>
              <a:rPr lang="en-US" b="1" dirty="0"/>
              <a:t>WebEx for Training Webinars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244356"/>
            <a:ext cx="1981200" cy="1302221"/>
          </a:xfrm>
          <a:prstGeom prst="rect">
            <a:avLst/>
          </a:prstGeom>
        </p:spPr>
      </p:pic>
      <p:pic>
        <p:nvPicPr>
          <p:cNvPr id="7" name="Picture 6"/>
          <p:cNvPicPr>
            <a:picLocks noChangeAspect="1"/>
          </p:cNvPicPr>
          <p:nvPr/>
        </p:nvPicPr>
        <p:blipFill>
          <a:blip r:embed="rId3"/>
          <a:stretch>
            <a:fillRect/>
          </a:stretch>
        </p:blipFill>
        <p:spPr>
          <a:xfrm>
            <a:off x="1785672" y="2057401"/>
            <a:ext cx="8801421" cy="3834365"/>
          </a:xfrm>
          <a:prstGeom prst="rect">
            <a:avLst/>
          </a:prstGeom>
        </p:spPr>
      </p:pic>
      <p:sp>
        <p:nvSpPr>
          <p:cNvPr id="4" name="Footer Placeholder 3">
            <a:extLst>
              <a:ext uri="{FF2B5EF4-FFF2-40B4-BE49-F238E27FC236}">
                <a16:creationId xmlns:a16="http://schemas.microsoft.com/office/drawing/2014/main" id="{C7378A2E-F42E-4C83-A9D2-DD98AF0D4533}"/>
              </a:ext>
            </a:extLst>
          </p:cNvPr>
          <p:cNvSpPr>
            <a:spLocks noGrp="1"/>
          </p:cNvSpPr>
          <p:nvPr>
            <p:ph type="ftr" sz="quarter" idx="11"/>
          </p:nvPr>
        </p:nvSpPr>
        <p:spPr/>
        <p:txBody>
          <a:bodyPr/>
          <a:lstStyle/>
          <a:p>
            <a:r>
              <a:rPr lang="en-US" dirty="0"/>
              <a:t>Preparing for remote Medicare Open Enrollment Toolkit</a:t>
            </a:r>
          </a:p>
        </p:txBody>
      </p:sp>
      <p:sp>
        <p:nvSpPr>
          <p:cNvPr id="3" name="Slide Number Placeholder 2">
            <a:extLst>
              <a:ext uri="{FF2B5EF4-FFF2-40B4-BE49-F238E27FC236}">
                <a16:creationId xmlns:a16="http://schemas.microsoft.com/office/drawing/2014/main" id="{72B6982D-6430-4E21-9597-560DF2FFEF06}"/>
              </a:ext>
            </a:extLst>
          </p:cNvPr>
          <p:cNvSpPr>
            <a:spLocks noGrp="1"/>
          </p:cNvSpPr>
          <p:nvPr>
            <p:ph type="sldNum" sz="quarter" idx="12"/>
          </p:nvPr>
        </p:nvSpPr>
        <p:spPr/>
        <p:txBody>
          <a:bodyPr/>
          <a:lstStyle/>
          <a:p>
            <a:fld id="{D098B11A-A959-4BE0-ABB9-B230455D25AB}" type="slidenum">
              <a:rPr lang="en-US" smtClean="0"/>
              <a:t>6</a:t>
            </a:fld>
            <a:endParaRPr lang="en-US" dirty="0"/>
          </a:p>
        </p:txBody>
      </p:sp>
    </p:spTree>
    <p:extLst>
      <p:ext uri="{BB962C8B-B14F-4D97-AF65-F5344CB8AC3E}">
        <p14:creationId xmlns:p14="http://schemas.microsoft.com/office/powerpoint/2010/main" val="177313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728" y="395259"/>
            <a:ext cx="7543800" cy="1084996"/>
          </a:xfrm>
        </p:spPr>
        <p:txBody>
          <a:bodyPr/>
          <a:lstStyle/>
          <a:p>
            <a:r>
              <a:rPr lang="en-US" b="1" dirty="0"/>
              <a:t>Uses and Observations</a:t>
            </a:r>
          </a:p>
        </p:txBody>
      </p:sp>
      <p:sp>
        <p:nvSpPr>
          <p:cNvPr id="4" name="Content Placeholder 2"/>
          <p:cNvSpPr>
            <a:spLocks noGrp="1"/>
          </p:cNvSpPr>
          <p:nvPr>
            <p:ph idx="1"/>
          </p:nvPr>
        </p:nvSpPr>
        <p:spPr>
          <a:xfrm>
            <a:off x="1951615" y="2183548"/>
            <a:ext cx="3629764" cy="3607652"/>
          </a:xfrm>
        </p:spPr>
        <p:txBody>
          <a:bodyPr numCol="1">
            <a:normAutofit fontScale="92500"/>
          </a:bodyPr>
          <a:lstStyle/>
          <a:p>
            <a:pPr>
              <a:lnSpc>
                <a:spcPct val="120000"/>
              </a:lnSpc>
              <a:buFont typeface="Arial" panose="020B0604020202020204" pitchFamily="34" charset="0"/>
              <a:buChar char="•"/>
            </a:pPr>
            <a:r>
              <a:rPr lang="en-US" sz="2400" dirty="0"/>
              <a:t>Acquired through state agency contract so no comparison to other products was possible</a:t>
            </a:r>
          </a:p>
          <a:p>
            <a:pPr>
              <a:lnSpc>
                <a:spcPct val="120000"/>
              </a:lnSpc>
              <a:buFont typeface="Arial" panose="020B0604020202020204" pitchFamily="34" charset="0"/>
              <a:buChar char="•"/>
            </a:pPr>
            <a:r>
              <a:rPr lang="en-US" sz="2400" dirty="0"/>
              <a:t>Used for statewide Medicare workshops and volunteer training classes, not meetings</a:t>
            </a: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4720" y="838200"/>
            <a:ext cx="2015352" cy="543145"/>
          </a:xfrm>
          <a:prstGeom prst="rect">
            <a:avLst/>
          </a:prstGeom>
        </p:spPr>
      </p:pic>
      <p:pic>
        <p:nvPicPr>
          <p:cNvPr id="3" name="Picture 2"/>
          <p:cNvPicPr>
            <a:picLocks noChangeAspect="1"/>
          </p:cNvPicPr>
          <p:nvPr/>
        </p:nvPicPr>
        <p:blipFill>
          <a:blip r:embed="rId3"/>
          <a:stretch>
            <a:fillRect/>
          </a:stretch>
        </p:blipFill>
        <p:spPr>
          <a:xfrm>
            <a:off x="5581378" y="1920240"/>
            <a:ext cx="4659008" cy="4099560"/>
          </a:xfrm>
          <a:prstGeom prst="rect">
            <a:avLst/>
          </a:prstGeom>
        </p:spPr>
      </p:pic>
      <p:sp>
        <p:nvSpPr>
          <p:cNvPr id="7" name="Footer Placeholder 6">
            <a:extLst>
              <a:ext uri="{FF2B5EF4-FFF2-40B4-BE49-F238E27FC236}">
                <a16:creationId xmlns:a16="http://schemas.microsoft.com/office/drawing/2014/main" id="{2454AB0F-9228-45AC-8D27-257044DA2099}"/>
              </a:ext>
            </a:extLst>
          </p:cNvPr>
          <p:cNvSpPr>
            <a:spLocks noGrp="1"/>
          </p:cNvSpPr>
          <p:nvPr>
            <p:ph type="ftr" sz="quarter" idx="11"/>
          </p:nvPr>
        </p:nvSpPr>
        <p:spPr/>
        <p:txBody>
          <a:bodyPr/>
          <a:lstStyle/>
          <a:p>
            <a:r>
              <a:rPr lang="en-US" dirty="0"/>
              <a:t>Preparing for remote Medicare Open Enrollment Toolkit</a:t>
            </a:r>
          </a:p>
        </p:txBody>
      </p:sp>
      <p:sp>
        <p:nvSpPr>
          <p:cNvPr id="6" name="Slide Number Placeholder 5">
            <a:extLst>
              <a:ext uri="{FF2B5EF4-FFF2-40B4-BE49-F238E27FC236}">
                <a16:creationId xmlns:a16="http://schemas.microsoft.com/office/drawing/2014/main" id="{EA03B017-2788-4AEB-91EA-D6AF9772166D}"/>
              </a:ext>
            </a:extLst>
          </p:cNvPr>
          <p:cNvSpPr>
            <a:spLocks noGrp="1"/>
          </p:cNvSpPr>
          <p:nvPr>
            <p:ph type="sldNum" sz="quarter" idx="12"/>
          </p:nvPr>
        </p:nvSpPr>
        <p:spPr/>
        <p:txBody>
          <a:bodyPr/>
          <a:lstStyle/>
          <a:p>
            <a:fld id="{D098B11A-A959-4BE0-ABB9-B230455D25AB}" type="slidenum">
              <a:rPr lang="en-US" smtClean="0"/>
              <a:t>7</a:t>
            </a:fld>
            <a:endParaRPr lang="en-US" dirty="0"/>
          </a:p>
        </p:txBody>
      </p:sp>
    </p:spTree>
    <p:extLst>
      <p:ext uri="{BB962C8B-B14F-4D97-AF65-F5344CB8AC3E}">
        <p14:creationId xmlns:p14="http://schemas.microsoft.com/office/powerpoint/2010/main" val="13269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0" y="467306"/>
            <a:ext cx="7543800" cy="1084996"/>
          </a:xfrm>
        </p:spPr>
        <p:txBody>
          <a:bodyPr/>
          <a:lstStyle/>
          <a:p>
            <a:r>
              <a:rPr lang="en-US" b="1" dirty="0"/>
              <a:t>Uses and Observations</a:t>
            </a:r>
          </a:p>
        </p:txBody>
      </p:sp>
      <p:sp>
        <p:nvSpPr>
          <p:cNvPr id="4" name="Content Placeholder 2"/>
          <p:cNvSpPr>
            <a:spLocks noGrp="1"/>
          </p:cNvSpPr>
          <p:nvPr>
            <p:ph idx="1"/>
          </p:nvPr>
        </p:nvSpPr>
        <p:spPr>
          <a:xfrm>
            <a:off x="1552585" y="1865377"/>
            <a:ext cx="4267200" cy="3790795"/>
          </a:xfrm>
        </p:spPr>
        <p:txBody>
          <a:bodyPr numCol="1">
            <a:noAutofit/>
          </a:bodyPr>
          <a:lstStyle/>
          <a:p>
            <a:pPr>
              <a:lnSpc>
                <a:spcPct val="120000"/>
              </a:lnSpc>
              <a:spcBef>
                <a:spcPts val="0"/>
              </a:spcBef>
              <a:spcAft>
                <a:spcPts val="0"/>
              </a:spcAft>
              <a:buFont typeface="Arial" panose="020B0604020202020204" pitchFamily="34" charset="0"/>
              <a:buChar char="•"/>
            </a:pPr>
            <a:r>
              <a:rPr lang="en-US" sz="2400" dirty="0"/>
              <a:t>Limit of 1000 attendees (20-50 is normal)</a:t>
            </a:r>
          </a:p>
          <a:p>
            <a:pPr>
              <a:lnSpc>
                <a:spcPct val="120000"/>
              </a:lnSpc>
              <a:spcBef>
                <a:spcPts val="0"/>
              </a:spcBef>
              <a:spcAft>
                <a:spcPts val="0"/>
              </a:spcAft>
              <a:buFont typeface="Arial" panose="020B0604020202020204" pitchFamily="34" charset="0"/>
              <a:buChar char="•"/>
            </a:pPr>
            <a:r>
              <a:rPr lang="en-US" sz="2400" dirty="0"/>
              <a:t>Email lists can be uploaded from Excel files and invitations sent from the platform</a:t>
            </a:r>
          </a:p>
          <a:p>
            <a:pPr>
              <a:lnSpc>
                <a:spcPct val="120000"/>
              </a:lnSpc>
              <a:spcBef>
                <a:spcPts val="0"/>
              </a:spcBef>
              <a:spcAft>
                <a:spcPts val="0"/>
              </a:spcAft>
              <a:buFont typeface="Arial" panose="020B0604020202020204" pitchFamily="34" charset="0"/>
              <a:buChar char="•"/>
            </a:pPr>
            <a:r>
              <a:rPr lang="en-US" sz="2400" dirty="0"/>
              <a:t>Password entry keys available</a:t>
            </a:r>
          </a:p>
          <a:p>
            <a:pPr>
              <a:lnSpc>
                <a:spcPct val="120000"/>
              </a:lnSpc>
              <a:spcBef>
                <a:spcPts val="0"/>
              </a:spcBef>
              <a:spcAft>
                <a:spcPts val="0"/>
              </a:spcAft>
              <a:buFont typeface="Arial" panose="020B0604020202020204" pitchFamily="34" charset="0"/>
              <a:buChar char="•"/>
            </a:pPr>
            <a:r>
              <a:rPr lang="en-US" sz="2400" dirty="0"/>
              <a:t>Video available</a:t>
            </a:r>
          </a:p>
          <a:p>
            <a:pPr>
              <a:lnSpc>
                <a:spcPct val="120000"/>
              </a:lnSpc>
              <a:spcBef>
                <a:spcPts val="0"/>
              </a:spcBef>
              <a:spcAft>
                <a:spcPts val="0"/>
              </a:spcAft>
              <a:buFont typeface="Arial" panose="020B0604020202020204" pitchFamily="34" charset="0"/>
              <a:buChar char="•"/>
            </a:pPr>
            <a:r>
              <a:rPr lang="en-US" sz="2400" dirty="0"/>
              <a:t>Surveys available</a:t>
            </a: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804" y="738231"/>
            <a:ext cx="2015352" cy="543145"/>
          </a:xfrm>
          <a:prstGeom prst="rect">
            <a:avLst/>
          </a:prstGeom>
        </p:spPr>
      </p:pic>
      <p:pic>
        <p:nvPicPr>
          <p:cNvPr id="7" name="Picture 6"/>
          <p:cNvPicPr>
            <a:picLocks noChangeAspect="1"/>
          </p:cNvPicPr>
          <p:nvPr/>
        </p:nvPicPr>
        <p:blipFill>
          <a:blip r:embed="rId3"/>
          <a:stretch>
            <a:fillRect/>
          </a:stretch>
        </p:blipFill>
        <p:spPr>
          <a:xfrm>
            <a:off x="6248400" y="1957827"/>
            <a:ext cx="3667760" cy="4042768"/>
          </a:xfrm>
          <a:prstGeom prst="rect">
            <a:avLst/>
          </a:prstGeom>
        </p:spPr>
      </p:pic>
      <p:sp>
        <p:nvSpPr>
          <p:cNvPr id="6" name="Footer Placeholder 5">
            <a:extLst>
              <a:ext uri="{FF2B5EF4-FFF2-40B4-BE49-F238E27FC236}">
                <a16:creationId xmlns:a16="http://schemas.microsoft.com/office/drawing/2014/main" id="{0FD316B8-58A1-405A-ADD9-DE3B78BFF580}"/>
              </a:ext>
            </a:extLst>
          </p:cNvPr>
          <p:cNvSpPr>
            <a:spLocks noGrp="1"/>
          </p:cNvSpPr>
          <p:nvPr>
            <p:ph type="ftr" sz="quarter" idx="11"/>
          </p:nvPr>
        </p:nvSpPr>
        <p:spPr/>
        <p:txBody>
          <a:bodyPr/>
          <a:lstStyle/>
          <a:p>
            <a:r>
              <a:rPr lang="en-US" dirty="0"/>
              <a:t>Preparing for remote Medicare Open Enrollment Toolkit</a:t>
            </a:r>
          </a:p>
        </p:txBody>
      </p:sp>
      <p:sp>
        <p:nvSpPr>
          <p:cNvPr id="3" name="Slide Number Placeholder 2">
            <a:extLst>
              <a:ext uri="{FF2B5EF4-FFF2-40B4-BE49-F238E27FC236}">
                <a16:creationId xmlns:a16="http://schemas.microsoft.com/office/drawing/2014/main" id="{30EBEC59-382F-437A-A038-6BD7F7518756}"/>
              </a:ext>
            </a:extLst>
          </p:cNvPr>
          <p:cNvSpPr>
            <a:spLocks noGrp="1"/>
          </p:cNvSpPr>
          <p:nvPr>
            <p:ph type="sldNum" sz="quarter" idx="12"/>
          </p:nvPr>
        </p:nvSpPr>
        <p:spPr/>
        <p:txBody>
          <a:bodyPr/>
          <a:lstStyle/>
          <a:p>
            <a:fld id="{D098B11A-A959-4BE0-ABB9-B230455D25AB}" type="slidenum">
              <a:rPr lang="en-US" smtClean="0"/>
              <a:t>8</a:t>
            </a:fld>
            <a:endParaRPr lang="en-US" dirty="0"/>
          </a:p>
        </p:txBody>
      </p:sp>
    </p:spTree>
    <p:extLst>
      <p:ext uri="{BB962C8B-B14F-4D97-AF65-F5344CB8AC3E}">
        <p14:creationId xmlns:p14="http://schemas.microsoft.com/office/powerpoint/2010/main" val="266260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413" y="382009"/>
            <a:ext cx="7543800" cy="1161196"/>
          </a:xfrm>
        </p:spPr>
        <p:txBody>
          <a:bodyPr/>
          <a:lstStyle/>
          <a:p>
            <a:r>
              <a:rPr lang="en-US" b="1" dirty="0"/>
              <a:t>Uses and Observations</a:t>
            </a:r>
          </a:p>
        </p:txBody>
      </p:sp>
      <p:sp>
        <p:nvSpPr>
          <p:cNvPr id="4" name="Content Placeholder 2"/>
          <p:cNvSpPr>
            <a:spLocks noGrp="1"/>
          </p:cNvSpPr>
          <p:nvPr>
            <p:ph idx="1"/>
          </p:nvPr>
        </p:nvSpPr>
        <p:spPr>
          <a:xfrm>
            <a:off x="2346961" y="2241551"/>
            <a:ext cx="7563803" cy="1417019"/>
          </a:xfrm>
        </p:spPr>
        <p:txBody>
          <a:bodyPr numCol="2">
            <a:normAutofit/>
          </a:bodyPr>
          <a:lstStyle/>
          <a:p>
            <a:pPr>
              <a:lnSpc>
                <a:spcPct val="120000"/>
              </a:lnSpc>
              <a:buFont typeface="Arial" panose="020B0604020202020204" pitchFamily="34" charset="0"/>
              <a:buChar char="•"/>
            </a:pPr>
            <a:endParaRPr lang="en-US" dirty="0"/>
          </a:p>
          <a:p>
            <a:pPr>
              <a:lnSpc>
                <a:spcPct val="120000"/>
              </a:lnSpc>
              <a:buFont typeface="Arial" panose="020B0604020202020204" pitchFamily="34" charset="0"/>
              <a:buChar char="•"/>
            </a:pPr>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6448" y="934696"/>
            <a:ext cx="2015352" cy="543145"/>
          </a:xfrm>
          <a:prstGeom prst="rect">
            <a:avLst/>
          </a:prstGeom>
        </p:spPr>
      </p:pic>
      <p:sp>
        <p:nvSpPr>
          <p:cNvPr id="8" name="Content Placeholder 2"/>
          <p:cNvSpPr txBox="1">
            <a:spLocks/>
          </p:cNvSpPr>
          <p:nvPr/>
        </p:nvSpPr>
        <p:spPr>
          <a:xfrm>
            <a:off x="2461261" y="2133601"/>
            <a:ext cx="7563803" cy="701527"/>
          </a:xfrm>
          <a:prstGeom prst="rect">
            <a:avLst/>
          </a:prstGeom>
        </p:spPr>
        <p:txBody>
          <a:bodyPr vert="horz" lIns="0" tIns="34290" rIns="0" bIns="3429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lnSpc>
                <a:spcPct val="120000"/>
              </a:lnSpc>
              <a:spcBef>
                <a:spcPts val="900"/>
              </a:spcBef>
              <a:spcAft>
                <a:spcPts val="150"/>
              </a:spcAft>
              <a:buClr>
                <a:srgbClr val="1CADE4"/>
              </a:buClr>
              <a:buFont typeface="Arial" panose="020B0604020202020204" pitchFamily="34" charset="0"/>
              <a:buChar char="•"/>
            </a:pPr>
            <a:r>
              <a:rPr lang="en-US" sz="2400" dirty="0">
                <a:solidFill>
                  <a:prstClr val="black">
                    <a:lumMod val="75000"/>
                    <a:lumOff val="25000"/>
                  </a:prstClr>
                </a:solidFill>
                <a:latin typeface="Calibri" panose="020F0502020204030204"/>
              </a:rPr>
              <a:t>Recordings easily downloadable for future use</a:t>
            </a:r>
          </a:p>
          <a:p>
            <a:pPr marL="68580" indent="-68580" defTabSz="685800">
              <a:lnSpc>
                <a:spcPct val="120000"/>
              </a:lnSpc>
              <a:spcBef>
                <a:spcPts val="900"/>
              </a:spcBef>
              <a:spcAft>
                <a:spcPts val="150"/>
              </a:spcAft>
              <a:buClr>
                <a:srgbClr val="1CADE4"/>
              </a:buClr>
              <a:buFont typeface="Arial" panose="020B0604020202020204" pitchFamily="34" charset="0"/>
              <a:buChar char="•"/>
            </a:pPr>
            <a:endParaRPr lang="en-US" sz="2400" dirty="0">
              <a:solidFill>
                <a:prstClr val="black">
                  <a:lumMod val="75000"/>
                  <a:lumOff val="25000"/>
                </a:prstClr>
              </a:solidFill>
              <a:latin typeface="Calibri" panose="020F0502020204030204"/>
            </a:endParaRPr>
          </a:p>
          <a:p>
            <a:pPr marL="68580" indent="-68580" defTabSz="685800">
              <a:lnSpc>
                <a:spcPct val="120000"/>
              </a:lnSpc>
              <a:spcBef>
                <a:spcPts val="900"/>
              </a:spcBef>
              <a:spcAft>
                <a:spcPts val="150"/>
              </a:spcAft>
              <a:buClr>
                <a:srgbClr val="1CADE4"/>
              </a:buClr>
              <a:buFont typeface="Arial" panose="020B0604020202020204" pitchFamily="34" charset="0"/>
              <a:buChar char="•"/>
            </a:pPr>
            <a:endParaRPr lang="en-US" sz="2400" dirty="0">
              <a:solidFill>
                <a:prstClr val="black">
                  <a:lumMod val="75000"/>
                  <a:lumOff val="25000"/>
                </a:prstClr>
              </a:solidFill>
              <a:latin typeface="Calibri" panose="020F0502020204030204"/>
            </a:endParaRPr>
          </a:p>
        </p:txBody>
      </p:sp>
      <p:pic>
        <p:nvPicPr>
          <p:cNvPr id="6" name="Picture 5"/>
          <p:cNvPicPr>
            <a:picLocks noChangeAspect="1"/>
          </p:cNvPicPr>
          <p:nvPr/>
        </p:nvPicPr>
        <p:blipFill>
          <a:blip r:embed="rId3"/>
          <a:stretch>
            <a:fillRect/>
          </a:stretch>
        </p:blipFill>
        <p:spPr>
          <a:xfrm>
            <a:off x="1255311" y="2854724"/>
            <a:ext cx="9336489" cy="803846"/>
          </a:xfrm>
          <a:prstGeom prst="rect">
            <a:avLst/>
          </a:prstGeom>
        </p:spPr>
      </p:pic>
      <p:sp>
        <p:nvSpPr>
          <p:cNvPr id="7" name="Footer Placeholder 6">
            <a:extLst>
              <a:ext uri="{FF2B5EF4-FFF2-40B4-BE49-F238E27FC236}">
                <a16:creationId xmlns:a16="http://schemas.microsoft.com/office/drawing/2014/main" id="{1C47F0B5-74CF-4B3B-AACD-FF9A4C7CC1E0}"/>
              </a:ext>
            </a:extLst>
          </p:cNvPr>
          <p:cNvSpPr>
            <a:spLocks noGrp="1"/>
          </p:cNvSpPr>
          <p:nvPr>
            <p:ph type="ftr" sz="quarter" idx="11"/>
          </p:nvPr>
        </p:nvSpPr>
        <p:spPr/>
        <p:txBody>
          <a:bodyPr/>
          <a:lstStyle/>
          <a:p>
            <a:r>
              <a:rPr lang="en-US" dirty="0"/>
              <a:t>Preparing for remote Medicare Open Enrollment Toolkit</a:t>
            </a:r>
          </a:p>
        </p:txBody>
      </p:sp>
      <p:sp>
        <p:nvSpPr>
          <p:cNvPr id="3" name="Slide Number Placeholder 2">
            <a:extLst>
              <a:ext uri="{FF2B5EF4-FFF2-40B4-BE49-F238E27FC236}">
                <a16:creationId xmlns:a16="http://schemas.microsoft.com/office/drawing/2014/main" id="{EA63546F-2238-4875-852D-DC47E422A83E}"/>
              </a:ext>
            </a:extLst>
          </p:cNvPr>
          <p:cNvSpPr>
            <a:spLocks noGrp="1"/>
          </p:cNvSpPr>
          <p:nvPr>
            <p:ph type="sldNum" sz="quarter" idx="12"/>
          </p:nvPr>
        </p:nvSpPr>
        <p:spPr/>
        <p:txBody>
          <a:bodyPr/>
          <a:lstStyle/>
          <a:p>
            <a:fld id="{D098B11A-A959-4BE0-ABB9-B230455D25AB}" type="slidenum">
              <a:rPr lang="en-US" smtClean="0"/>
              <a:t>9</a:t>
            </a:fld>
            <a:endParaRPr lang="en-US" dirty="0"/>
          </a:p>
        </p:txBody>
      </p:sp>
    </p:spTree>
    <p:extLst>
      <p:ext uri="{BB962C8B-B14F-4D97-AF65-F5344CB8AC3E}">
        <p14:creationId xmlns:p14="http://schemas.microsoft.com/office/powerpoint/2010/main" val="3842443886"/>
      </p:ext>
    </p:extLst>
  </p:cSld>
  <p:clrMapOvr>
    <a:masterClrMapping/>
  </p:clrMapOvr>
</p:sld>
</file>

<file path=ppt/theme/theme1.xml><?xml version="1.0" encoding="utf-8"?>
<a:theme xmlns:a="http://schemas.openxmlformats.org/drawingml/2006/main" name="Retrospect">
  <a:themeElements>
    <a:clrScheme name="Custom 12">
      <a:dk1>
        <a:srgbClr val="000000"/>
      </a:dk1>
      <a:lt1>
        <a:sysClr val="window" lastClr="FFFFFF"/>
      </a:lt1>
      <a:dk2>
        <a:srgbClr val="075290"/>
      </a:dk2>
      <a:lt2>
        <a:srgbClr val="CCDDEA"/>
      </a:lt2>
      <a:accent1>
        <a:srgbClr val="BF1E2D"/>
      </a:accent1>
      <a:accent2>
        <a:srgbClr val="075290"/>
      </a:accent2>
      <a:accent3>
        <a:srgbClr val="49825C"/>
      </a:accent3>
      <a:accent4>
        <a:srgbClr val="F9A11C"/>
      </a:accent4>
      <a:accent5>
        <a:srgbClr val="ACD0B8"/>
      </a:accent5>
      <a:accent6>
        <a:srgbClr val="F3AD6D"/>
      </a:accent6>
      <a:hlink>
        <a:srgbClr val="075290"/>
      </a:hlink>
      <a:folHlink>
        <a:srgbClr val="8C8C8C"/>
      </a:folHlink>
    </a:clrScheme>
    <a:fontScheme name="OHIC">
      <a:majorFont>
        <a:latin typeface="Verdana Pro Black"/>
        <a:ea typeface=""/>
        <a:cs typeface=""/>
      </a:majorFont>
      <a:minorFont>
        <a:latin typeface="Verdana Pro"/>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BC32960E01364F98E595C96A445371" ma:contentTypeVersion="11" ma:contentTypeDescription="Create a new document." ma:contentTypeScope="" ma:versionID="dd36bb68eac513f6bc2107c987f788e4">
  <xsd:schema xmlns:xsd="http://www.w3.org/2001/XMLSchema" xmlns:xs="http://www.w3.org/2001/XMLSchema" xmlns:p="http://schemas.microsoft.com/office/2006/metadata/properties" xmlns:ns3="b195d4e8-8432-4200-8c96-8c86ecf2b5cb" xmlns:ns4="124b6c5f-fb2e-448b-8515-2b16deea1096" targetNamespace="http://schemas.microsoft.com/office/2006/metadata/properties" ma:root="true" ma:fieldsID="936d9159f5d4c8236a26ca405a9e364e" ns3:_="" ns4:_="">
    <xsd:import namespace="b195d4e8-8432-4200-8c96-8c86ecf2b5cb"/>
    <xsd:import namespace="124b6c5f-fb2e-448b-8515-2b16deea109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95d4e8-8432-4200-8c96-8c86ecf2b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4b6c5f-fb2e-448b-8515-2b16deea10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376BB8-1AB6-44FF-9124-4FE8DAF900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95d4e8-8432-4200-8c96-8c86ecf2b5cb"/>
    <ds:schemaRef ds:uri="124b6c5f-fb2e-448b-8515-2b16deea1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084DAE-3D47-4557-A296-CE9B096A1017}">
  <ds:schemaRefs>
    <ds:schemaRef ds:uri="http://schemas.microsoft.com/sharepoint/v3/contenttype/forms"/>
  </ds:schemaRefs>
</ds:datastoreItem>
</file>

<file path=customXml/itemProps3.xml><?xml version="1.0" encoding="utf-8"?>
<ds:datastoreItem xmlns:ds="http://schemas.openxmlformats.org/officeDocument/2006/customXml" ds:itemID="{9B1BABBB-5861-4EE4-871F-3253D0463FE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TotalTime>
  <Words>2354</Words>
  <Application>Microsoft Office PowerPoint</Application>
  <PresentationFormat>Widescreen</PresentationFormat>
  <Paragraphs>414</Paragraphs>
  <Slides>44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Courier New</vt:lpstr>
      <vt:lpstr>Helvetica</vt:lpstr>
      <vt:lpstr>Verdana Pro</vt:lpstr>
      <vt:lpstr>Verdana Pro Black</vt:lpstr>
      <vt:lpstr>Wingdings</vt:lpstr>
      <vt:lpstr>Retrospect</vt:lpstr>
      <vt:lpstr>Virtual Event Production 201</vt:lpstr>
      <vt:lpstr>Administration for Community Living, Office of Healthcare Information and Counseling</vt:lpstr>
      <vt:lpstr>Platforms We Will Cover</vt:lpstr>
      <vt:lpstr>Poll: Which web conferencing platform are you using? (select all that apply)</vt:lpstr>
      <vt:lpstr>Webex</vt:lpstr>
      <vt:lpstr>WebEx for Training Webinars </vt:lpstr>
      <vt:lpstr>Uses and Observations</vt:lpstr>
      <vt:lpstr>Uses and Observations</vt:lpstr>
      <vt:lpstr>Uses and Observations</vt:lpstr>
      <vt:lpstr>Obstacles and Suggestions</vt:lpstr>
      <vt:lpstr>GoToWebinar and GoToMeeting</vt:lpstr>
      <vt:lpstr>Current Uses</vt:lpstr>
      <vt:lpstr>Setting up a Webinar</vt:lpstr>
      <vt:lpstr>Scheduling a Webinar</vt:lpstr>
      <vt:lpstr>Sending the Invitation</vt:lpstr>
      <vt:lpstr>Extra Features</vt:lpstr>
      <vt:lpstr>Dashboard</vt:lpstr>
      <vt:lpstr>Best Features </vt:lpstr>
      <vt:lpstr>Skype for Business </vt:lpstr>
      <vt:lpstr>Skype for Business vs Go To Meeting</vt:lpstr>
      <vt:lpstr>Skype Invitation</vt:lpstr>
      <vt:lpstr>Basics</vt:lpstr>
      <vt:lpstr>Polling</vt:lpstr>
      <vt:lpstr>Options</vt:lpstr>
      <vt:lpstr>Other Options</vt:lpstr>
      <vt:lpstr>Sharing Data</vt:lpstr>
      <vt:lpstr>ReadyTalk</vt:lpstr>
      <vt:lpstr>History</vt:lpstr>
      <vt:lpstr>Current Use</vt:lpstr>
      <vt:lpstr>Pre-Webinar</vt:lpstr>
      <vt:lpstr>Pre-Webinar (continued)</vt:lpstr>
      <vt:lpstr>Day of Webinar  </vt:lpstr>
      <vt:lpstr>Post-Webinar</vt:lpstr>
      <vt:lpstr>PowerPoint Presentation</vt:lpstr>
      <vt:lpstr>PowerPoint Presentation</vt:lpstr>
      <vt:lpstr>ReadyTalk and ZOOM</vt:lpstr>
      <vt:lpstr>ReadyTalk: Pros</vt:lpstr>
      <vt:lpstr>ReadyTalk’s easy-to-use interface (presenter view) </vt:lpstr>
      <vt:lpstr>ReadyTalk: Cons</vt:lpstr>
      <vt:lpstr>Zoom</vt:lpstr>
      <vt:lpstr>Zoom Bonus Tips</vt:lpstr>
      <vt:lpstr>FAQ: What web conferencing options can I get for free (or almost free)?</vt:lpstr>
      <vt:lpstr>FAQ: Where can I find free (or low cost) pictures?</vt:lpstr>
      <vt:lpstr>FAQ: Which platforms offer closed captioning?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Event Production 201</dc:title>
  <dc:creator>Ginny Paulson</dc:creator>
  <cp:lastModifiedBy>Ginny Paulson</cp:lastModifiedBy>
  <cp:revision>4</cp:revision>
  <dcterms:created xsi:type="dcterms:W3CDTF">2020-08-27T22:00:34Z</dcterms:created>
  <dcterms:modified xsi:type="dcterms:W3CDTF">2020-09-08T20:38:31Z</dcterms:modified>
</cp:coreProperties>
</file>